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63" r:id="rId9"/>
    <p:sldId id="270" r:id="rId10"/>
    <p:sldId id="271" r:id="rId11"/>
    <p:sldId id="262" r:id="rId12"/>
    <p:sldId id="264" r:id="rId13"/>
    <p:sldId id="267" r:id="rId14"/>
    <p:sldId id="266" r:id="rId15"/>
    <p:sldId id="272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57E0A-D0E3-49E8-896E-FDBEDB28DF29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C7941E45-36DE-4025-88F5-EE4FFEE57B5E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de-DE" sz="2000" u="sng" dirty="0" smtClean="0">
              <a:solidFill>
                <a:schemeClr val="tx1"/>
              </a:solidFill>
            </a:rPr>
            <a:t>Entdecken</a:t>
          </a:r>
        </a:p>
        <a:p>
          <a:r>
            <a:rPr lang="de-DE" sz="2000" dirty="0" smtClean="0">
              <a:solidFill>
                <a:schemeClr val="tx1"/>
              </a:solidFill>
            </a:rPr>
            <a:t>Konzeptskizze &gt; Planungsteam</a:t>
          </a:r>
          <a:endParaRPr lang="de-DE" sz="2000" dirty="0">
            <a:solidFill>
              <a:schemeClr val="tx1"/>
            </a:solidFill>
          </a:endParaRPr>
        </a:p>
      </dgm:t>
    </dgm:pt>
    <dgm:pt modelId="{DDE47839-FB29-4CE7-8847-4E019CCADF95}" type="parTrans" cxnId="{C61A810C-7302-4A2D-AC9D-E5EAEF9FC877}">
      <dgm:prSet/>
      <dgm:spPr/>
      <dgm:t>
        <a:bodyPr/>
        <a:lstStyle/>
        <a:p>
          <a:endParaRPr lang="de-DE"/>
        </a:p>
      </dgm:t>
    </dgm:pt>
    <dgm:pt modelId="{0B4AC544-8505-4C15-821E-343EA59011A8}" type="sibTrans" cxnId="{C61A810C-7302-4A2D-AC9D-E5EAEF9FC877}">
      <dgm:prSet/>
      <dgm:spPr/>
      <dgm:t>
        <a:bodyPr/>
        <a:lstStyle/>
        <a:p>
          <a:endParaRPr lang="de-DE"/>
        </a:p>
      </dgm:t>
    </dgm:pt>
    <dgm:pt modelId="{320F9BD2-351E-4859-8C22-D9B446C412B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de-DE" sz="2000" u="sng" dirty="0" smtClean="0">
              <a:solidFill>
                <a:schemeClr val="tx1"/>
              </a:solidFill>
            </a:rPr>
            <a:t>Kommunikation</a:t>
          </a:r>
        </a:p>
        <a:p>
          <a:r>
            <a:rPr lang="de-DE" sz="2000" dirty="0" smtClean="0">
              <a:solidFill>
                <a:schemeClr val="tx1"/>
              </a:solidFill>
            </a:rPr>
            <a:t>Vorstellung und Abstimmung auf der Schulkonferenz, Absprachen auf den Zeugniskonferenzen</a:t>
          </a:r>
          <a:endParaRPr lang="de-DE" sz="2000" dirty="0">
            <a:solidFill>
              <a:schemeClr val="tx1"/>
            </a:solidFill>
          </a:endParaRPr>
        </a:p>
      </dgm:t>
    </dgm:pt>
    <dgm:pt modelId="{1D8E0970-CB79-41CB-85BD-8578A4F875A1}" type="parTrans" cxnId="{B91360EB-F58F-4425-9EF6-C84E7502BAAB}">
      <dgm:prSet/>
      <dgm:spPr/>
      <dgm:t>
        <a:bodyPr/>
        <a:lstStyle/>
        <a:p>
          <a:endParaRPr lang="de-DE"/>
        </a:p>
      </dgm:t>
    </dgm:pt>
    <dgm:pt modelId="{8675B4C6-9CE6-432B-98AE-41DF44AE85B9}" type="sibTrans" cxnId="{B91360EB-F58F-4425-9EF6-C84E7502BAAB}">
      <dgm:prSet/>
      <dgm:spPr/>
      <dgm:t>
        <a:bodyPr/>
        <a:lstStyle/>
        <a:p>
          <a:endParaRPr lang="de-DE"/>
        </a:p>
      </dgm:t>
    </dgm:pt>
    <dgm:pt modelId="{5D01A1F5-D954-4374-925E-8DEF7B7888D5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de-DE" sz="2000" u="sng" dirty="0" smtClean="0">
              <a:solidFill>
                <a:schemeClr val="tx1"/>
              </a:solidFill>
            </a:rPr>
            <a:t>Verständnis </a:t>
          </a:r>
        </a:p>
        <a:p>
          <a:r>
            <a:rPr lang="de-DE" sz="2000" dirty="0" smtClean="0">
              <a:solidFill>
                <a:schemeClr val="tx1"/>
              </a:solidFill>
            </a:rPr>
            <a:t>Gesprächsrunden</a:t>
          </a:r>
        </a:p>
        <a:p>
          <a:r>
            <a:rPr lang="de-DE" sz="2000" dirty="0" smtClean="0">
              <a:solidFill>
                <a:schemeClr val="tx1"/>
              </a:solidFill>
            </a:rPr>
            <a:t>&gt; Stadtsportbund- Jahreshaupt-versammlung der Sportvereine, Kreissportbund</a:t>
          </a:r>
          <a:endParaRPr lang="de-DE" sz="2000" dirty="0">
            <a:solidFill>
              <a:schemeClr val="tx1"/>
            </a:solidFill>
          </a:endParaRPr>
        </a:p>
      </dgm:t>
    </dgm:pt>
    <dgm:pt modelId="{6E393BCD-E99E-42F6-9702-F8B75F30A966}" type="parTrans" cxnId="{A6327E25-7FDD-4B0E-B301-9ABF672572EF}">
      <dgm:prSet/>
      <dgm:spPr/>
      <dgm:t>
        <a:bodyPr/>
        <a:lstStyle/>
        <a:p>
          <a:endParaRPr lang="de-DE"/>
        </a:p>
      </dgm:t>
    </dgm:pt>
    <dgm:pt modelId="{FA3D415C-1182-4842-88C7-CEE8345FAD96}" type="sibTrans" cxnId="{A6327E25-7FDD-4B0E-B301-9ABF672572EF}">
      <dgm:prSet/>
      <dgm:spPr/>
      <dgm:t>
        <a:bodyPr/>
        <a:lstStyle/>
        <a:p>
          <a:endParaRPr lang="de-DE"/>
        </a:p>
      </dgm:t>
    </dgm:pt>
    <dgm:pt modelId="{9A91C931-36AD-403F-991A-95AAB0A1F2D8}" type="pres">
      <dgm:prSet presAssocID="{E0F57E0A-D0E3-49E8-896E-FDBEDB28DF29}" presName="CompostProcess" presStyleCnt="0">
        <dgm:presLayoutVars>
          <dgm:dir/>
          <dgm:resizeHandles val="exact"/>
        </dgm:presLayoutVars>
      </dgm:prSet>
      <dgm:spPr/>
    </dgm:pt>
    <dgm:pt modelId="{FBDFC2A3-798D-481C-9064-1F42C40599EB}" type="pres">
      <dgm:prSet presAssocID="{E0F57E0A-D0E3-49E8-896E-FDBEDB28DF29}" presName="arrow" presStyleLbl="bgShp" presStyleIdx="0" presStyleCnt="1"/>
      <dgm:spPr/>
    </dgm:pt>
    <dgm:pt modelId="{AAAFC954-AECA-493A-A43E-4601BBE7FF09}" type="pres">
      <dgm:prSet presAssocID="{E0F57E0A-D0E3-49E8-896E-FDBEDB28DF29}" presName="linearProcess" presStyleCnt="0"/>
      <dgm:spPr/>
    </dgm:pt>
    <dgm:pt modelId="{7AB8500C-0D38-44A2-AD43-4F29DBF82DFE}" type="pres">
      <dgm:prSet presAssocID="{C7941E45-36DE-4025-88F5-EE4FFEE57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FE6993-15CF-4A0D-A178-7F5E3FEDFEE2}" type="pres">
      <dgm:prSet presAssocID="{0B4AC544-8505-4C15-821E-343EA59011A8}" presName="sibTrans" presStyleCnt="0"/>
      <dgm:spPr/>
    </dgm:pt>
    <dgm:pt modelId="{6FBFC2D8-613B-409A-9872-647FFB446DEA}" type="pres">
      <dgm:prSet presAssocID="{320F9BD2-351E-4859-8C22-D9B446C412B7}" presName="textNode" presStyleLbl="node1" presStyleIdx="1" presStyleCnt="3" custScaleX="105432" custScaleY="1588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F80678-4E3F-4122-A67A-0B001A453EF2}" type="pres">
      <dgm:prSet presAssocID="{8675B4C6-9CE6-432B-98AE-41DF44AE85B9}" presName="sibTrans" presStyleCnt="0"/>
      <dgm:spPr/>
    </dgm:pt>
    <dgm:pt modelId="{03C8227E-C292-4B32-A84D-134CFAD67F41}" type="pres">
      <dgm:prSet presAssocID="{5D01A1F5-D954-4374-925E-8DEF7B7888D5}" presName="textNode" presStyleLbl="node1" presStyleIdx="2" presStyleCnt="3" custScaleY="1270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1A810C-7302-4A2D-AC9D-E5EAEF9FC877}" srcId="{E0F57E0A-D0E3-49E8-896E-FDBEDB28DF29}" destId="{C7941E45-36DE-4025-88F5-EE4FFEE57B5E}" srcOrd="0" destOrd="0" parTransId="{DDE47839-FB29-4CE7-8847-4E019CCADF95}" sibTransId="{0B4AC544-8505-4C15-821E-343EA59011A8}"/>
    <dgm:cxn modelId="{A6327E25-7FDD-4B0E-B301-9ABF672572EF}" srcId="{E0F57E0A-D0E3-49E8-896E-FDBEDB28DF29}" destId="{5D01A1F5-D954-4374-925E-8DEF7B7888D5}" srcOrd="2" destOrd="0" parTransId="{6E393BCD-E99E-42F6-9702-F8B75F30A966}" sibTransId="{FA3D415C-1182-4842-88C7-CEE8345FAD96}"/>
    <dgm:cxn modelId="{4C26D20E-2014-4B77-9636-DBFF4B5B2305}" type="presOf" srcId="{5D01A1F5-D954-4374-925E-8DEF7B7888D5}" destId="{03C8227E-C292-4B32-A84D-134CFAD67F41}" srcOrd="0" destOrd="0" presId="urn:microsoft.com/office/officeart/2005/8/layout/hProcess9"/>
    <dgm:cxn modelId="{B91360EB-F58F-4425-9EF6-C84E7502BAAB}" srcId="{E0F57E0A-D0E3-49E8-896E-FDBEDB28DF29}" destId="{320F9BD2-351E-4859-8C22-D9B446C412B7}" srcOrd="1" destOrd="0" parTransId="{1D8E0970-CB79-41CB-85BD-8578A4F875A1}" sibTransId="{8675B4C6-9CE6-432B-98AE-41DF44AE85B9}"/>
    <dgm:cxn modelId="{B7B2FEE1-F3C2-4B2A-BC2B-CFC268A7A01E}" type="presOf" srcId="{C7941E45-36DE-4025-88F5-EE4FFEE57B5E}" destId="{7AB8500C-0D38-44A2-AD43-4F29DBF82DFE}" srcOrd="0" destOrd="0" presId="urn:microsoft.com/office/officeart/2005/8/layout/hProcess9"/>
    <dgm:cxn modelId="{15BF756A-A54D-44C5-B2AB-BDC5B0F31685}" type="presOf" srcId="{320F9BD2-351E-4859-8C22-D9B446C412B7}" destId="{6FBFC2D8-613B-409A-9872-647FFB446DEA}" srcOrd="0" destOrd="0" presId="urn:microsoft.com/office/officeart/2005/8/layout/hProcess9"/>
    <dgm:cxn modelId="{BD652CB2-011E-4F16-B45C-D5A941F7A68E}" type="presOf" srcId="{E0F57E0A-D0E3-49E8-896E-FDBEDB28DF29}" destId="{9A91C931-36AD-403F-991A-95AAB0A1F2D8}" srcOrd="0" destOrd="0" presId="urn:microsoft.com/office/officeart/2005/8/layout/hProcess9"/>
    <dgm:cxn modelId="{A183A6C4-92B9-40D3-932E-12AD09CDB556}" type="presParOf" srcId="{9A91C931-36AD-403F-991A-95AAB0A1F2D8}" destId="{FBDFC2A3-798D-481C-9064-1F42C40599EB}" srcOrd="0" destOrd="0" presId="urn:microsoft.com/office/officeart/2005/8/layout/hProcess9"/>
    <dgm:cxn modelId="{7FDE1D74-9397-4A42-874F-B437C0701EBC}" type="presParOf" srcId="{9A91C931-36AD-403F-991A-95AAB0A1F2D8}" destId="{AAAFC954-AECA-493A-A43E-4601BBE7FF09}" srcOrd="1" destOrd="0" presId="urn:microsoft.com/office/officeart/2005/8/layout/hProcess9"/>
    <dgm:cxn modelId="{EA688ACE-04DB-41E1-827C-75D377D49710}" type="presParOf" srcId="{AAAFC954-AECA-493A-A43E-4601BBE7FF09}" destId="{7AB8500C-0D38-44A2-AD43-4F29DBF82DFE}" srcOrd="0" destOrd="0" presId="urn:microsoft.com/office/officeart/2005/8/layout/hProcess9"/>
    <dgm:cxn modelId="{AD18DE9B-12DF-43F5-9A95-A35600C0B026}" type="presParOf" srcId="{AAAFC954-AECA-493A-A43E-4601BBE7FF09}" destId="{04FE6993-15CF-4A0D-A178-7F5E3FEDFEE2}" srcOrd="1" destOrd="0" presId="urn:microsoft.com/office/officeart/2005/8/layout/hProcess9"/>
    <dgm:cxn modelId="{EA734ECD-E5BA-4F64-B601-9C8BB70DBCA8}" type="presParOf" srcId="{AAAFC954-AECA-493A-A43E-4601BBE7FF09}" destId="{6FBFC2D8-613B-409A-9872-647FFB446DEA}" srcOrd="2" destOrd="0" presId="urn:microsoft.com/office/officeart/2005/8/layout/hProcess9"/>
    <dgm:cxn modelId="{B1264DD9-52D2-466B-A56D-92AFBB9DAC03}" type="presParOf" srcId="{AAAFC954-AECA-493A-A43E-4601BBE7FF09}" destId="{D6F80678-4E3F-4122-A67A-0B001A453EF2}" srcOrd="3" destOrd="0" presId="urn:microsoft.com/office/officeart/2005/8/layout/hProcess9"/>
    <dgm:cxn modelId="{4BAB9E78-404F-4D04-BD3E-C56FCB2F3E4F}" type="presParOf" srcId="{AAAFC954-AECA-493A-A43E-4601BBE7FF09}" destId="{03C8227E-C292-4B32-A84D-134CFAD67F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3E17B-A50B-4145-8BBF-744594C2A98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912CDD6-DDCA-4C4F-89C3-54493A79925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de-DE" sz="2000" u="sng" dirty="0" smtClean="0">
              <a:solidFill>
                <a:schemeClr val="tx1"/>
              </a:solidFill>
            </a:rPr>
            <a:t>Teamfähigkeit</a:t>
          </a:r>
        </a:p>
        <a:p>
          <a:r>
            <a:rPr lang="de-DE" sz="2000" dirty="0" smtClean="0">
              <a:solidFill>
                <a:schemeClr val="tx1"/>
              </a:solidFill>
            </a:rPr>
            <a:t>Zusammenarbeits-planung mit Schulen vor Ort</a:t>
          </a:r>
          <a:endParaRPr lang="de-DE" sz="2000" dirty="0">
            <a:solidFill>
              <a:schemeClr val="tx1"/>
            </a:solidFill>
          </a:endParaRPr>
        </a:p>
      </dgm:t>
    </dgm:pt>
    <dgm:pt modelId="{7FE2C496-660F-4237-AA8E-3F566E675A23}" type="parTrans" cxnId="{D5B7770E-166B-4D6C-BA19-FE512E2D37BD}">
      <dgm:prSet/>
      <dgm:spPr/>
      <dgm:t>
        <a:bodyPr/>
        <a:lstStyle/>
        <a:p>
          <a:endParaRPr lang="de-DE"/>
        </a:p>
      </dgm:t>
    </dgm:pt>
    <dgm:pt modelId="{6236C207-2B69-4614-A6A8-2DC41484B268}" type="sibTrans" cxnId="{D5B7770E-166B-4D6C-BA19-FE512E2D37BD}">
      <dgm:prSet/>
      <dgm:spPr/>
      <dgm:t>
        <a:bodyPr/>
        <a:lstStyle/>
        <a:p>
          <a:endParaRPr lang="de-DE"/>
        </a:p>
      </dgm:t>
    </dgm:pt>
    <dgm:pt modelId="{B6E2A9BE-CBFC-4D84-A3B0-8C62639C519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de-DE" sz="2000" u="sng" dirty="0" smtClean="0">
              <a:solidFill>
                <a:schemeClr val="tx1"/>
              </a:solidFill>
            </a:rPr>
            <a:t>Kommunikation</a:t>
          </a:r>
        </a:p>
        <a:p>
          <a:r>
            <a:rPr lang="de-DE" sz="2000" dirty="0" smtClean="0">
              <a:solidFill>
                <a:schemeClr val="tx1"/>
              </a:solidFill>
            </a:rPr>
            <a:t>Informationsschleifen</a:t>
          </a:r>
        </a:p>
        <a:p>
          <a:r>
            <a:rPr lang="de-DE" sz="2000" dirty="0" smtClean="0">
              <a:solidFill>
                <a:schemeClr val="tx1"/>
              </a:solidFill>
            </a:rPr>
            <a:t>&gt; Schülerversammlung, Lerngespräche, Klassenpflegschafts-sitzungen</a:t>
          </a:r>
        </a:p>
        <a:p>
          <a:endParaRPr lang="de-DE" sz="1800" dirty="0"/>
        </a:p>
      </dgm:t>
    </dgm:pt>
    <dgm:pt modelId="{BEDCF985-1333-42AB-BEDD-C5EB7C05F5DD}" type="parTrans" cxnId="{F9210664-0866-4ADD-99C1-4029C79C560B}">
      <dgm:prSet/>
      <dgm:spPr/>
      <dgm:t>
        <a:bodyPr/>
        <a:lstStyle/>
        <a:p>
          <a:endParaRPr lang="de-DE"/>
        </a:p>
      </dgm:t>
    </dgm:pt>
    <dgm:pt modelId="{D6A1113F-C1EB-43A0-B742-0F24606DDF0D}" type="sibTrans" cxnId="{F9210664-0866-4ADD-99C1-4029C79C560B}">
      <dgm:prSet/>
      <dgm:spPr/>
      <dgm:t>
        <a:bodyPr/>
        <a:lstStyle/>
        <a:p>
          <a:endParaRPr lang="de-DE"/>
        </a:p>
      </dgm:t>
    </dgm:pt>
    <dgm:pt modelId="{30551BF0-F84E-49A3-B086-EA1C545790B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de-DE" u="sng" dirty="0" smtClean="0">
              <a:solidFill>
                <a:schemeClr val="tx1"/>
              </a:solidFill>
            </a:rPr>
            <a:t>Anwendung</a:t>
          </a:r>
        </a:p>
        <a:p>
          <a:r>
            <a:rPr lang="de-DE" dirty="0" smtClean="0">
              <a:solidFill>
                <a:schemeClr val="tx1"/>
              </a:solidFill>
            </a:rPr>
            <a:t>z.B.  der „kleine“ Kooperationsvertrag zwischen Schüler und Trainer</a:t>
          </a:r>
          <a:endParaRPr lang="de-DE" dirty="0">
            <a:solidFill>
              <a:schemeClr val="tx1"/>
            </a:solidFill>
          </a:endParaRPr>
        </a:p>
      </dgm:t>
    </dgm:pt>
    <dgm:pt modelId="{FFF5FC2B-4E8A-4AE5-89B8-3694B9873A0E}" type="parTrans" cxnId="{9BC9788D-F4A1-4315-A845-DE6397394DF8}">
      <dgm:prSet/>
      <dgm:spPr/>
      <dgm:t>
        <a:bodyPr/>
        <a:lstStyle/>
        <a:p>
          <a:endParaRPr lang="de-DE"/>
        </a:p>
      </dgm:t>
    </dgm:pt>
    <dgm:pt modelId="{D81C16DB-3FFC-406B-A196-8508CF29144B}" type="sibTrans" cxnId="{9BC9788D-F4A1-4315-A845-DE6397394DF8}">
      <dgm:prSet/>
      <dgm:spPr/>
      <dgm:t>
        <a:bodyPr/>
        <a:lstStyle/>
        <a:p>
          <a:endParaRPr lang="de-DE"/>
        </a:p>
      </dgm:t>
    </dgm:pt>
    <dgm:pt modelId="{37A25F34-E583-432D-88BC-1DB69FD92F24}" type="pres">
      <dgm:prSet presAssocID="{B963E17B-A50B-4145-8BBF-744594C2A98B}" presName="CompostProcess" presStyleCnt="0">
        <dgm:presLayoutVars>
          <dgm:dir/>
          <dgm:resizeHandles val="exact"/>
        </dgm:presLayoutVars>
      </dgm:prSet>
      <dgm:spPr/>
    </dgm:pt>
    <dgm:pt modelId="{878A8749-00CB-4852-9865-CF12785F7D35}" type="pres">
      <dgm:prSet presAssocID="{B963E17B-A50B-4145-8BBF-744594C2A98B}" presName="arrow" presStyleLbl="bgShp" presStyleIdx="0" presStyleCnt="1"/>
      <dgm:spPr/>
    </dgm:pt>
    <dgm:pt modelId="{F2BF326B-EB10-48EC-A3E9-245D991C7B60}" type="pres">
      <dgm:prSet presAssocID="{B963E17B-A50B-4145-8BBF-744594C2A98B}" presName="linearProcess" presStyleCnt="0"/>
      <dgm:spPr/>
    </dgm:pt>
    <dgm:pt modelId="{02623504-55EB-4D3C-9035-71145348839C}" type="pres">
      <dgm:prSet presAssocID="{1912CDD6-DDCA-4C4F-89C3-54493A79925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6F0F5E-9907-4C69-B466-1B595A8DDF1D}" type="pres">
      <dgm:prSet presAssocID="{6236C207-2B69-4614-A6A8-2DC41484B268}" presName="sibTrans" presStyleCnt="0"/>
      <dgm:spPr/>
    </dgm:pt>
    <dgm:pt modelId="{2C8BADC4-D721-411D-995A-440B88303C4B}" type="pres">
      <dgm:prSet presAssocID="{B6E2A9BE-CBFC-4D84-A3B0-8C62639C5198}" presName="textNode" presStyleLbl="node1" presStyleIdx="1" presStyleCnt="3" custScaleY="1752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94AB2A-F202-43E9-BA57-9F8A9C82A0DA}" type="pres">
      <dgm:prSet presAssocID="{D6A1113F-C1EB-43A0-B742-0F24606DDF0D}" presName="sibTrans" presStyleCnt="0"/>
      <dgm:spPr/>
    </dgm:pt>
    <dgm:pt modelId="{4785E2FF-1671-41E7-9048-7A1B01F51870}" type="pres">
      <dgm:prSet presAssocID="{30551BF0-F84E-49A3-B086-EA1C545790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1F2098E-6DFE-4B93-98C8-0792D0DC0B4F}" type="presOf" srcId="{B6E2A9BE-CBFC-4D84-A3B0-8C62639C5198}" destId="{2C8BADC4-D721-411D-995A-440B88303C4B}" srcOrd="0" destOrd="0" presId="urn:microsoft.com/office/officeart/2005/8/layout/hProcess9"/>
    <dgm:cxn modelId="{563C7872-68D3-451A-A6A3-89A85F1E821C}" type="presOf" srcId="{1912CDD6-DDCA-4C4F-89C3-54493A79925B}" destId="{02623504-55EB-4D3C-9035-71145348839C}" srcOrd="0" destOrd="0" presId="urn:microsoft.com/office/officeart/2005/8/layout/hProcess9"/>
    <dgm:cxn modelId="{AB7CFA11-F6A1-45DF-A9DE-709C3F488CE2}" type="presOf" srcId="{30551BF0-F84E-49A3-B086-EA1C545790B6}" destId="{4785E2FF-1671-41E7-9048-7A1B01F51870}" srcOrd="0" destOrd="0" presId="urn:microsoft.com/office/officeart/2005/8/layout/hProcess9"/>
    <dgm:cxn modelId="{9BC9788D-F4A1-4315-A845-DE6397394DF8}" srcId="{B963E17B-A50B-4145-8BBF-744594C2A98B}" destId="{30551BF0-F84E-49A3-B086-EA1C545790B6}" srcOrd="2" destOrd="0" parTransId="{FFF5FC2B-4E8A-4AE5-89B8-3694B9873A0E}" sibTransId="{D81C16DB-3FFC-406B-A196-8508CF29144B}"/>
    <dgm:cxn modelId="{F9210664-0866-4ADD-99C1-4029C79C560B}" srcId="{B963E17B-A50B-4145-8BBF-744594C2A98B}" destId="{B6E2A9BE-CBFC-4D84-A3B0-8C62639C5198}" srcOrd="1" destOrd="0" parTransId="{BEDCF985-1333-42AB-BEDD-C5EB7C05F5DD}" sibTransId="{D6A1113F-C1EB-43A0-B742-0F24606DDF0D}"/>
    <dgm:cxn modelId="{D5B7770E-166B-4D6C-BA19-FE512E2D37BD}" srcId="{B963E17B-A50B-4145-8BBF-744594C2A98B}" destId="{1912CDD6-DDCA-4C4F-89C3-54493A79925B}" srcOrd="0" destOrd="0" parTransId="{7FE2C496-660F-4237-AA8E-3F566E675A23}" sibTransId="{6236C207-2B69-4614-A6A8-2DC41484B268}"/>
    <dgm:cxn modelId="{4B34D2FA-F8EC-4BBA-8EAC-0A4292A9D40F}" type="presOf" srcId="{B963E17B-A50B-4145-8BBF-744594C2A98B}" destId="{37A25F34-E583-432D-88BC-1DB69FD92F24}" srcOrd="0" destOrd="0" presId="urn:microsoft.com/office/officeart/2005/8/layout/hProcess9"/>
    <dgm:cxn modelId="{7685F4CE-D3E6-497B-A450-B387D44A10A8}" type="presParOf" srcId="{37A25F34-E583-432D-88BC-1DB69FD92F24}" destId="{878A8749-00CB-4852-9865-CF12785F7D35}" srcOrd="0" destOrd="0" presId="urn:microsoft.com/office/officeart/2005/8/layout/hProcess9"/>
    <dgm:cxn modelId="{015424E7-14E8-415D-B91A-04AF119B125D}" type="presParOf" srcId="{37A25F34-E583-432D-88BC-1DB69FD92F24}" destId="{F2BF326B-EB10-48EC-A3E9-245D991C7B60}" srcOrd="1" destOrd="0" presId="urn:microsoft.com/office/officeart/2005/8/layout/hProcess9"/>
    <dgm:cxn modelId="{32CE0945-D95B-4ECB-9A37-BF07A30A29E1}" type="presParOf" srcId="{F2BF326B-EB10-48EC-A3E9-245D991C7B60}" destId="{02623504-55EB-4D3C-9035-71145348839C}" srcOrd="0" destOrd="0" presId="urn:microsoft.com/office/officeart/2005/8/layout/hProcess9"/>
    <dgm:cxn modelId="{2481066F-36FF-4A68-8C21-9623A6645D8F}" type="presParOf" srcId="{F2BF326B-EB10-48EC-A3E9-245D991C7B60}" destId="{9B6F0F5E-9907-4C69-B466-1B595A8DDF1D}" srcOrd="1" destOrd="0" presId="urn:microsoft.com/office/officeart/2005/8/layout/hProcess9"/>
    <dgm:cxn modelId="{E0FD49B5-D713-4A3B-8C7F-FE0D982AB4A7}" type="presParOf" srcId="{F2BF326B-EB10-48EC-A3E9-245D991C7B60}" destId="{2C8BADC4-D721-411D-995A-440B88303C4B}" srcOrd="2" destOrd="0" presId="urn:microsoft.com/office/officeart/2005/8/layout/hProcess9"/>
    <dgm:cxn modelId="{ECF18133-B9A1-4504-824A-5F8C736F57CB}" type="presParOf" srcId="{F2BF326B-EB10-48EC-A3E9-245D991C7B60}" destId="{FD94AB2A-F202-43E9-BA57-9F8A9C82A0DA}" srcOrd="3" destOrd="0" presId="urn:microsoft.com/office/officeart/2005/8/layout/hProcess9"/>
    <dgm:cxn modelId="{40FEEE22-9D86-48A7-8C3C-DE823EAA461F}" type="presParOf" srcId="{F2BF326B-EB10-48EC-A3E9-245D991C7B60}" destId="{4785E2FF-1671-41E7-9048-7A1B01F518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FC2A3-798D-481C-9064-1F42C40599E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8500C-0D38-44A2-AD43-4F29DBF82DFE}">
      <dsp:nvSpPr>
        <dsp:cNvPr id="0" name=""/>
        <dsp:cNvSpPr/>
      </dsp:nvSpPr>
      <dsp:spPr>
        <a:xfrm>
          <a:off x="183235" y="1357788"/>
          <a:ext cx="2372874" cy="181038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>
              <a:solidFill>
                <a:schemeClr val="tx1"/>
              </a:solidFill>
            </a:rPr>
            <a:t>Entdecken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Konzeptskizze &gt; Planungsteam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271611" y="1446164"/>
        <a:ext cx="2196122" cy="1633633"/>
      </dsp:txXfrm>
    </dsp:sp>
    <dsp:sp modelId="{6FBFC2D8-613B-409A-9872-647FFB446DEA}">
      <dsp:nvSpPr>
        <dsp:cNvPr id="0" name=""/>
        <dsp:cNvSpPr/>
      </dsp:nvSpPr>
      <dsp:spPr>
        <a:xfrm>
          <a:off x="2863915" y="824956"/>
          <a:ext cx="2501768" cy="287605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>
              <a:solidFill>
                <a:schemeClr val="tx1"/>
              </a:solidFill>
            </a:rPr>
            <a:t>Kommunikation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Vorstellung und Abstimmung auf der Schulkonferenz, Absprachen auf den Zeugniskonferenzen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2986041" y="947082"/>
        <a:ext cx="2257516" cy="2631798"/>
      </dsp:txXfrm>
    </dsp:sp>
    <dsp:sp modelId="{03C8227E-C292-4B32-A84D-134CFAD67F41}">
      <dsp:nvSpPr>
        <dsp:cNvPr id="0" name=""/>
        <dsp:cNvSpPr/>
      </dsp:nvSpPr>
      <dsp:spPr>
        <a:xfrm>
          <a:off x="5673490" y="1112988"/>
          <a:ext cx="2372874" cy="229998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>
              <a:solidFill>
                <a:schemeClr val="tx1"/>
              </a:solidFill>
            </a:rPr>
            <a:t>Verständnis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Gesprächsrunden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&gt; Stadtsportbund- Jahreshaupt-versammlung der Sportvereine, Kreissportbund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5785766" y="1225264"/>
        <a:ext cx="2148322" cy="207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8749-00CB-4852-9865-CF12785F7D3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23504-55EB-4D3C-9035-71145348839C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>
              <a:solidFill>
                <a:schemeClr val="tx1"/>
              </a:solidFill>
            </a:rPr>
            <a:t>Teamfähigkeit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Zusammenarbeits-planung mit Schulen vor Ort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97216" y="1446164"/>
        <a:ext cx="2472150" cy="1633633"/>
      </dsp:txXfrm>
    </dsp:sp>
    <dsp:sp modelId="{2C8BADC4-D721-411D-995A-440B88303C4B}">
      <dsp:nvSpPr>
        <dsp:cNvPr id="0" name=""/>
        <dsp:cNvSpPr/>
      </dsp:nvSpPr>
      <dsp:spPr>
        <a:xfrm>
          <a:off x="2790348" y="676676"/>
          <a:ext cx="2648902" cy="31726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>
              <a:solidFill>
                <a:schemeClr val="tx1"/>
              </a:solidFill>
            </a:rPr>
            <a:t>Kommunikation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Informationsschleifen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&gt; Schülerversammlung, Lerngespräche, Klassenpflegschafts-sitzungen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2919657" y="805985"/>
        <a:ext cx="2390284" cy="2913991"/>
      </dsp:txXfrm>
    </dsp:sp>
    <dsp:sp modelId="{4785E2FF-1671-41E7-9048-7A1B01F51870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u="sng" kern="1200" dirty="0" smtClean="0">
              <a:solidFill>
                <a:schemeClr val="tx1"/>
              </a:solidFill>
            </a:rPr>
            <a:t>Anwendung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>
              <a:solidFill>
                <a:schemeClr val="tx1"/>
              </a:solidFill>
            </a:rPr>
            <a:t>z.B.  der „kleine“ Kooperationsvertrag zwischen Schüler und Trainer</a:t>
          </a:r>
          <a:endParaRPr lang="de-DE" sz="1900" kern="1200" dirty="0">
            <a:solidFill>
              <a:schemeClr val="tx1"/>
            </a:solidFill>
          </a:endParaRPr>
        </a:p>
      </dsp:txBody>
      <dsp:txXfrm>
        <a:off x="5660233" y="1446164"/>
        <a:ext cx="2472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64AB-1C18-4FD7-9CE4-74E91E5251FB}" type="datetimeFigureOut">
              <a:rPr lang="de-DE" smtClean="0"/>
              <a:t>19.09.2016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806D9-238E-4697-B57D-BFCCAB5E82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74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05B4E-B4A3-4A0A-AAED-412C6C8739A3}" type="datetime1">
              <a:rPr lang="de-DE" smtClean="0"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55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991BCD-11FF-4C71-B4C3-564FC5920A70}" type="datetime1">
              <a:rPr lang="de-DE" smtClean="0"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2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0F740-FD19-45C1-B8DE-6C2AB26C5D47}" type="datetime1">
              <a:rPr lang="de-DE" smtClean="0"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8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25D6C-4370-4260-8735-D4608F460198}" type="datetime1">
              <a:rPr lang="de-DE" smtClean="0"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0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1CDAC-9CDC-4DE3-B9CB-0BB744BC93BF}" type="datetime1">
              <a:rPr lang="de-DE" smtClean="0"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10A71-D1D7-432C-BFAA-ED13CD1A628D}" type="datetime1">
              <a:rPr lang="de-DE" smtClean="0"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9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72A16-77C6-4318-825C-41343AEB5625}" type="datetime1">
              <a:rPr lang="de-DE" smtClean="0"/>
              <a:t>19.09.2016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066E9-4BE8-431F-BBA4-9E84985769F5}" type="datetime1">
              <a:rPr lang="de-DE" smtClean="0"/>
              <a:t>19.09.2016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9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4FF1D8-4076-4758-9BFA-F9285D66C657}" type="datetime1">
              <a:rPr lang="de-DE" smtClean="0"/>
              <a:t>19.09.2016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15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4E2E7-0A24-4A33-858B-A61AFDAF35A5}" type="datetime1">
              <a:rPr lang="de-DE" smtClean="0"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2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081D41-F472-47FC-91D9-D016483F91C7}" type="datetime1">
              <a:rPr lang="de-DE" smtClean="0"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5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www.ge-emmerich.de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CB68-F13B-4FA9-A096-54A2FCA96149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C:\Users\Dirk\Desktop\Material und Sachen Gesamtschule 2014-15\Gesamtschule\Logo\FinalerEntwurf\Für die Öffentlichkeit\Schullogo Gesamtschule Emmerich INTERN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712"/>
            <a:ext cx="1979712" cy="18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dungspartner.schulministerium.nrw.de/Bildungspartner/Wir-sind-dabei/index-2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88424" cy="1542033"/>
          </a:xfrm>
        </p:spPr>
        <p:txBody>
          <a:bodyPr/>
          <a:lstStyle/>
          <a:p>
            <a:r>
              <a:rPr lang="de-DE" b="1" dirty="0" smtClean="0"/>
              <a:t> </a:t>
            </a:r>
            <a:r>
              <a:rPr lang="de-DE" b="1" dirty="0"/>
              <a:t>Städt. Gesamtschule Emmerich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28192"/>
          </a:xfrm>
        </p:spPr>
        <p:txBody>
          <a:bodyPr>
            <a:normAutofit/>
          </a:bodyPr>
          <a:lstStyle/>
          <a:p>
            <a:r>
              <a:rPr lang="de-DE" dirty="0" smtClean="0"/>
              <a:t>Anerkennungskultur </a:t>
            </a:r>
            <a:r>
              <a:rPr lang="de-DE" dirty="0"/>
              <a:t>durch die Zusammenarbeit mit Vereinen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4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Handlungsschritte 4-6</a:t>
            </a:r>
            <a:endParaRPr lang="de-DE" sz="3200" b="1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522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3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Anwendung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25963"/>
          </a:xfrm>
        </p:spPr>
        <p:txBody>
          <a:bodyPr>
            <a:normAutofit/>
          </a:bodyPr>
          <a:lstStyle/>
          <a:p>
            <a:pPr marL="914400" indent="0">
              <a:spcBef>
                <a:spcPts val="672"/>
              </a:spcBef>
              <a:buNone/>
            </a:pPr>
            <a:r>
              <a:rPr lang="de-DE" sz="2400" i="1" dirty="0" smtClean="0"/>
              <a:t>1. Klassenelemente „ Sport und Wettbewerb“, „Sport und Gesundheit“ und</a:t>
            </a:r>
          </a:p>
          <a:p>
            <a:pPr marL="914400" indent="0">
              <a:spcBef>
                <a:spcPts val="672"/>
              </a:spcBef>
              <a:buNone/>
            </a:pPr>
            <a:r>
              <a:rPr lang="de-DE" sz="2400" i="1" dirty="0" smtClean="0"/>
              <a:t> </a:t>
            </a:r>
            <a:r>
              <a:rPr lang="de-DE" sz="2400" i="1" dirty="0"/>
              <a:t>Wahlpflicht AG </a:t>
            </a:r>
            <a:r>
              <a:rPr lang="de-DE" sz="2400" i="1" dirty="0" smtClean="0"/>
              <a:t>in </a:t>
            </a:r>
            <a:r>
              <a:rPr lang="de-DE" sz="2400" i="1" dirty="0"/>
              <a:t>Stufe 5 und </a:t>
            </a:r>
            <a:r>
              <a:rPr lang="de-DE" sz="2400" i="1" dirty="0" smtClean="0"/>
              <a:t>6</a:t>
            </a:r>
          </a:p>
          <a:p>
            <a:pPr marL="914400" indent="0">
              <a:spcBef>
                <a:spcPts val="672"/>
              </a:spcBef>
              <a:buNone/>
            </a:pPr>
            <a:endParaRPr lang="de-DE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/>
              <a:t>2.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Bemerkung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zum außerschulischen Engagement ab Stufe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aufgrund der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Hinweise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-&gt; Verein </a:t>
            </a:r>
          </a:p>
          <a:p>
            <a:pPr marL="914400" lvl="2" indent="0">
              <a:buNone/>
            </a:pPr>
            <a:endParaRPr lang="de-DE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Nutzung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 Trainingszeiten im Rahmen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 individuellen Förderung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Ergänzungsstunden ab Stufe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  <a:p>
            <a:pPr marL="914400" lvl="2" indent="0">
              <a:buNone/>
            </a:pP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i="1" dirty="0" smtClean="0"/>
              <a:t>4. „AWARD“ Anwartschaft Stufe 8-10 in der Sparte „Sport“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Schullogo Gesamtschule Emmeri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129614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86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Der große und der kleine Kooperationsvertrag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844824"/>
            <a:ext cx="8003232" cy="3124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Fundament: </a:t>
            </a:r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sz="1400" u="sng" dirty="0" smtClean="0">
                <a:solidFill>
                  <a:srgbClr val="0000FF"/>
                </a:solidFill>
                <a:latin typeface="Verdana"/>
                <a:ea typeface="Times New Roman"/>
                <a:cs typeface="Times New Roman"/>
                <a:hlinkClick r:id="rId3"/>
              </a:rPr>
              <a:t>http://www.bildungspartner.schulministerium.nrw.de/Bildungspartner/Wir-sind-dabei/index-2.html</a:t>
            </a:r>
            <a:endParaRPr lang="de-DE" sz="1400" u="sng" dirty="0" smtClean="0">
              <a:solidFill>
                <a:srgbClr val="0000FF"/>
              </a:solidFill>
              <a:latin typeface="Verdana"/>
              <a:ea typeface="Times New Roman"/>
              <a:cs typeface="Times New Roman"/>
            </a:endParaRPr>
          </a:p>
          <a:p>
            <a:endParaRPr lang="de-DE" sz="1400" u="sng" dirty="0">
              <a:solidFill>
                <a:srgbClr val="0000FF"/>
              </a:solidFill>
              <a:latin typeface="Verdana"/>
              <a:cs typeface="Times New Roman"/>
            </a:endParaRPr>
          </a:p>
          <a:p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b="1" dirty="0" err="1" smtClean="0"/>
              <a:t>Additum</a:t>
            </a:r>
            <a:r>
              <a:rPr lang="de-DE" b="1" dirty="0" smtClean="0"/>
              <a:t>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 smtClean="0">
                <a:ea typeface="Calibri"/>
                <a:cs typeface="Times New Roman"/>
              </a:rPr>
              <a:t>Kooperationsvereinbarung zur Zusammenarbeit von Schule und  Vereinen in Emmerich am Rhein</a:t>
            </a:r>
          </a:p>
          <a:p>
            <a:endParaRPr lang="de-DE" sz="2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www.ge-emmerich.de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 descr="BP_NRW_Sport_Schule_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50" y="2780928"/>
            <a:ext cx="2990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Unsere Kooperationen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13</a:t>
            </a:fld>
            <a:endParaRPr lang="de-DE"/>
          </a:p>
        </p:txBody>
      </p:sp>
      <p:pic>
        <p:nvPicPr>
          <p:cNvPr id="1026" name="Picture 2" descr="C:\Users\Dirk\Desktop\47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41" y="1348817"/>
            <a:ext cx="1543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18216" r="33275" b="19311"/>
          <a:stretch/>
        </p:blipFill>
        <p:spPr bwMode="auto">
          <a:xfrm>
            <a:off x="2651594" y="3933056"/>
            <a:ext cx="2005371" cy="23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0350"/>
            <a:ext cx="2668884" cy="130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883585" y="3390517"/>
            <a:ext cx="280831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/>
              <a:t>Reiterverein von </a:t>
            </a:r>
            <a:r>
              <a:rPr lang="de-DE" sz="2800" b="1" dirty="0" err="1"/>
              <a:t>Lützow</a:t>
            </a:r>
            <a:r>
              <a:rPr lang="de-DE" sz="2800" b="1" dirty="0"/>
              <a:t> Emmerich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5" t="4286" r="9227" b="86446"/>
          <a:stretch/>
        </p:blipFill>
        <p:spPr bwMode="auto">
          <a:xfrm>
            <a:off x="3667891" y="2182254"/>
            <a:ext cx="2681057" cy="11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9" y="3594531"/>
            <a:ext cx="12985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fupa.net/fupa/images/wappen/big/eintracht-emmerich-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34" y="4707281"/>
            <a:ext cx="1674701" cy="16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66" y="4634995"/>
            <a:ext cx="1600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Anerkennung von Leistungen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www.ge-emmerich.de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14</a:t>
            </a:fld>
            <a:endParaRPr lang="de-DE" dirty="0"/>
          </a:p>
        </p:txBody>
      </p:sp>
      <p:pic>
        <p:nvPicPr>
          <p:cNvPr id="4098" name="Picture 2" descr="C:\Users\Dirk\Desktop\Homepage GS\Schulversammlung 26.06.2015\benutzt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281487" y="2092323"/>
            <a:ext cx="2407980" cy="18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rk\Desktop\Homepage GS\Schulversammlung 19.10.15\benutz6t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2637980" y="1856419"/>
            <a:ext cx="2472656" cy="22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lke 8"/>
          <p:cNvSpPr/>
          <p:nvPr/>
        </p:nvSpPr>
        <p:spPr>
          <a:xfrm>
            <a:off x="2411758" y="5164888"/>
            <a:ext cx="1656184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Award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4096563"/>
            <a:ext cx="2151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Schulversammlung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8495" r="25496" b="6709"/>
          <a:stretch/>
        </p:blipFill>
        <p:spPr bwMode="auto">
          <a:xfrm rot="660000">
            <a:off x="6036812" y="1607690"/>
            <a:ext cx="2265770" cy="21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856901" y="3748038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Homepage</a:t>
            </a:r>
          </a:p>
        </p:txBody>
      </p:sp>
      <p:sp>
        <p:nvSpPr>
          <p:cNvPr id="12" name="Rechteck 11"/>
          <p:cNvSpPr/>
          <p:nvPr/>
        </p:nvSpPr>
        <p:spPr>
          <a:xfrm>
            <a:off x="5256827" y="5709956"/>
            <a:ext cx="979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Zeugnis</a:t>
            </a:r>
          </a:p>
        </p:txBody>
      </p:sp>
      <p:pic>
        <p:nvPicPr>
          <p:cNvPr id="2052" name="Picture 4" descr="C:\Users\Dirk\AppData\Local\Microsoft\Windows\INetCache\IE\BK2WZL2G\250px-Zeugni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6332073" y="4443298"/>
            <a:ext cx="1227460" cy="1703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Dank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/>
              <a:t>an die Schüler und Schülerinnen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www.ge-emmerich.de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15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043203" cy="14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Inhalt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7744" y="1700808"/>
            <a:ext cx="7560840" cy="37444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de-DE" sz="3600" dirty="0" smtClean="0"/>
              <a:t>Vorstellung</a:t>
            </a:r>
          </a:p>
          <a:p>
            <a:pPr marL="514350" indent="-514350">
              <a:buAutoNum type="arabicPeriod"/>
            </a:pPr>
            <a:r>
              <a:rPr lang="de-DE" sz="3600" dirty="0" smtClean="0"/>
              <a:t>Umfrage &gt; Wirtschaft &gt; Kompetenzen</a:t>
            </a:r>
          </a:p>
          <a:p>
            <a:pPr marL="514350" indent="-514350">
              <a:buAutoNum type="arabicPeriod"/>
            </a:pPr>
            <a:r>
              <a:rPr lang="de-DE" sz="3600" dirty="0">
                <a:solidFill>
                  <a:srgbClr val="000000"/>
                </a:solidFill>
              </a:rPr>
              <a:t>Leitgedanke und </a:t>
            </a:r>
            <a:r>
              <a:rPr lang="de-DE" sz="3600" dirty="0" smtClean="0">
                <a:solidFill>
                  <a:srgbClr val="000000"/>
                </a:solidFill>
              </a:rPr>
              <a:t>Basiskonzept</a:t>
            </a:r>
          </a:p>
          <a:p>
            <a:pPr marL="514350" indent="-514350">
              <a:buAutoNum type="arabicPeriod"/>
            </a:pPr>
            <a:r>
              <a:rPr lang="de-DE" sz="3600" dirty="0" smtClean="0">
                <a:solidFill>
                  <a:srgbClr val="000000"/>
                </a:solidFill>
              </a:rPr>
              <a:t>Schulrechtliche Grundlage</a:t>
            </a:r>
          </a:p>
          <a:p>
            <a:pPr marL="514350" indent="-514350">
              <a:buAutoNum type="arabicPeriod"/>
            </a:pPr>
            <a:r>
              <a:rPr lang="de-DE" sz="3600" dirty="0" smtClean="0">
                <a:solidFill>
                  <a:srgbClr val="000000"/>
                </a:solidFill>
              </a:rPr>
              <a:t>Überblick &gt; Handlungsschritte</a:t>
            </a:r>
          </a:p>
          <a:p>
            <a:pPr marL="514350" indent="-514350">
              <a:buAutoNum type="arabicPeriod"/>
            </a:pPr>
            <a:r>
              <a:rPr lang="de-DE" sz="3600" dirty="0" smtClean="0">
                <a:solidFill>
                  <a:srgbClr val="000000"/>
                </a:solidFill>
              </a:rPr>
              <a:t>Anwendung im Schulalltag</a:t>
            </a:r>
          </a:p>
          <a:p>
            <a:pPr marL="514350" indent="-514350">
              <a:buAutoNum type="arabicPeriod"/>
            </a:pPr>
            <a:r>
              <a:rPr lang="de-DE" sz="3600" dirty="0" smtClean="0">
                <a:solidFill>
                  <a:srgbClr val="000000"/>
                </a:solidFill>
              </a:rPr>
              <a:t>„Anerkennungskultur“  </a:t>
            </a:r>
          </a:p>
          <a:p>
            <a:pPr marL="514350" indent="-514350">
              <a:buAutoNum type="arabicPeriod"/>
            </a:pPr>
            <a:r>
              <a:rPr lang="de-DE" sz="3600" dirty="0" smtClean="0">
                <a:solidFill>
                  <a:srgbClr val="000000"/>
                </a:solidFill>
              </a:rPr>
              <a:t>Dank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7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An sich arbeiten und  sich weiterentwickeln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2921"/>
          <a:stretch/>
        </p:blipFill>
        <p:spPr bwMode="auto">
          <a:xfrm>
            <a:off x="1979711" y="1484784"/>
            <a:ext cx="6828613" cy="42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4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Leitgedanke für die schulische Praxis 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2060848"/>
            <a:ext cx="525658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        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"Es ist der Sinn des Lebens, </a:t>
            </a:r>
          </a:p>
          <a:p>
            <a:pPr marL="0" indent="0">
              <a:buNone/>
            </a:pP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             an sich zu arbeiten und </a:t>
            </a:r>
          </a:p>
          <a:p>
            <a:pPr marL="0" indent="0">
              <a:buNone/>
            </a:pP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             sich weiter zu entwickeln.</a:t>
            </a:r>
            <a:r>
              <a:rPr lang="de-DE" sz="2800" dirty="0" smtClean="0"/>
              <a:t>" </a:t>
            </a:r>
          </a:p>
          <a:p>
            <a:pPr marL="0" indent="0">
              <a:buNone/>
            </a:pPr>
            <a:r>
              <a:rPr lang="de-DE" sz="1800" dirty="0" smtClean="0"/>
              <a:t>                                                            ( E. Lienen)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7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KONSEQUENZ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1284784" y="2132856"/>
            <a:ext cx="7859216" cy="222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dirty="0" smtClean="0">
                <a:ea typeface="Calibri"/>
                <a:cs typeface="Times New Roman"/>
              </a:rPr>
              <a:t>Schule </a:t>
            </a:r>
            <a:r>
              <a:rPr lang="de-DE" sz="2800" dirty="0">
                <a:ea typeface="Calibri"/>
                <a:cs typeface="Times New Roman"/>
              </a:rPr>
              <a:t>muss ein Rahmenprogramm bieten, damit Kinder und Jugendliche die dafür notwendigen Fähigkeiten und Fertigkeiten erwerben. </a:t>
            </a:r>
          </a:p>
          <a:p>
            <a:pPr indent="0">
              <a:buNone/>
            </a:pPr>
            <a:r>
              <a:rPr lang="de-DE" sz="2800" dirty="0">
                <a:solidFill>
                  <a:srgbClr val="92D050"/>
                </a:solidFill>
                <a:ea typeface="Calibri"/>
                <a:cs typeface="Times New Roman"/>
              </a:rPr>
              <a:t>K</a:t>
            </a:r>
            <a:r>
              <a:rPr lang="de-DE" sz="2800" dirty="0">
                <a:solidFill>
                  <a:srgbClr val="7030A0"/>
                </a:solidFill>
                <a:ea typeface="Calibri"/>
                <a:cs typeface="Times New Roman"/>
              </a:rPr>
              <a:t>r</a:t>
            </a:r>
            <a:r>
              <a:rPr lang="de-DE" sz="2800" dirty="0">
                <a:solidFill>
                  <a:srgbClr val="00B0F0"/>
                </a:solidFill>
                <a:ea typeface="Calibri"/>
                <a:cs typeface="Times New Roman"/>
              </a:rPr>
              <a:t>e</a:t>
            </a:r>
            <a:r>
              <a:rPr lang="de-DE" sz="2800" dirty="0">
                <a:solidFill>
                  <a:srgbClr val="FFC000"/>
                </a:solidFill>
                <a:ea typeface="Calibri"/>
                <a:cs typeface="Times New Roman"/>
              </a:rPr>
              <a:t>a</a:t>
            </a:r>
            <a:r>
              <a:rPr lang="de-DE" sz="2800" dirty="0">
                <a:solidFill>
                  <a:srgbClr val="C00000"/>
                </a:solidFill>
                <a:ea typeface="Calibri"/>
                <a:cs typeface="Times New Roman"/>
              </a:rPr>
              <a:t>t</a:t>
            </a:r>
            <a:r>
              <a:rPr lang="de-DE" sz="2800" dirty="0">
                <a:solidFill>
                  <a:srgbClr val="92D050"/>
                </a:solidFill>
                <a:ea typeface="Calibri"/>
                <a:cs typeface="Times New Roman"/>
              </a:rPr>
              <a:t>i</a:t>
            </a:r>
            <a:r>
              <a:rPr lang="de-DE" sz="2800" dirty="0">
                <a:solidFill>
                  <a:srgbClr val="7030A0"/>
                </a:solidFill>
                <a:ea typeface="Calibri"/>
                <a:cs typeface="Times New Roman"/>
              </a:rPr>
              <a:t>v</a:t>
            </a:r>
            <a:r>
              <a:rPr lang="de-DE" sz="2800" dirty="0">
                <a:ea typeface="Calibri"/>
                <a:cs typeface="Times New Roman"/>
              </a:rPr>
              <a:t>ität ist dabei </a:t>
            </a:r>
            <a:r>
              <a:rPr lang="de-DE" sz="2800" dirty="0" smtClean="0">
                <a:ea typeface="Calibri"/>
                <a:cs typeface="Times New Roman"/>
              </a:rPr>
              <a:t>die Schlüsselkompetenz.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927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k\Desktop\Kreativ B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1268760"/>
            <a:ext cx="5060572" cy="48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 smtClean="0">
                <a:ea typeface="Calibri"/>
                <a:cs typeface="Times New Roman"/>
              </a:rPr>
              <a:t> </a:t>
            </a:r>
            <a:r>
              <a:rPr lang="de-DE" sz="3200" b="1" dirty="0" smtClean="0">
                <a:ea typeface="Calibri"/>
                <a:cs typeface="Times New Roman"/>
              </a:rPr>
              <a:t>Kompetenz- </a:t>
            </a:r>
            <a:r>
              <a:rPr lang="de-DE" sz="3200" b="1" dirty="0">
                <a:ea typeface="Calibri"/>
                <a:cs typeface="Times New Roman"/>
              </a:rPr>
              <a:t>und </a:t>
            </a:r>
            <a:r>
              <a:rPr lang="de-DE" sz="3200" b="1" dirty="0" smtClean="0">
                <a:ea typeface="Calibri"/>
                <a:cs typeface="Times New Roman"/>
              </a:rPr>
              <a:t>Leistungsmodell „</a:t>
            </a:r>
            <a:r>
              <a:rPr lang="de-DE" sz="3200" b="1" dirty="0" smtClean="0">
                <a:solidFill>
                  <a:srgbClr val="92D050"/>
                </a:solidFill>
                <a:ea typeface="Calibri"/>
                <a:cs typeface="Times New Roman"/>
              </a:rPr>
              <a:t>K</a:t>
            </a:r>
            <a:r>
              <a:rPr lang="de-DE" sz="3200" b="1" dirty="0" smtClean="0">
                <a:solidFill>
                  <a:srgbClr val="7030A0"/>
                </a:solidFill>
                <a:ea typeface="Calibri"/>
                <a:cs typeface="Times New Roman"/>
              </a:rPr>
              <a:t>R</a:t>
            </a:r>
            <a:r>
              <a:rPr lang="de-DE" sz="3200" b="1" dirty="0" smtClean="0">
                <a:solidFill>
                  <a:srgbClr val="00B0F0"/>
                </a:solidFill>
                <a:ea typeface="Calibri"/>
                <a:cs typeface="Times New Roman"/>
              </a:rPr>
              <a:t>E</a:t>
            </a:r>
            <a:r>
              <a:rPr lang="de-DE" sz="3200" b="1" dirty="0" smtClean="0">
                <a:solidFill>
                  <a:srgbClr val="FFC000"/>
                </a:solidFill>
                <a:ea typeface="Calibri"/>
                <a:cs typeface="Times New Roman"/>
              </a:rPr>
              <a:t>A</a:t>
            </a:r>
            <a:r>
              <a:rPr lang="de-DE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T</a:t>
            </a:r>
            <a:r>
              <a:rPr lang="de-DE" sz="3200" b="1" dirty="0" smtClean="0">
                <a:solidFill>
                  <a:srgbClr val="92D050"/>
                </a:solidFill>
                <a:ea typeface="Calibri"/>
                <a:cs typeface="Times New Roman"/>
              </a:rPr>
              <a:t>I</a:t>
            </a:r>
            <a:r>
              <a:rPr lang="de-DE" sz="3200" b="1" dirty="0" smtClean="0">
                <a:solidFill>
                  <a:srgbClr val="7030A0"/>
                </a:solidFill>
                <a:ea typeface="Calibri"/>
                <a:cs typeface="Times New Roman"/>
              </a:rPr>
              <a:t>V</a:t>
            </a:r>
            <a:r>
              <a:rPr lang="de-DE" sz="3200" b="1" dirty="0">
                <a:ea typeface="Calibri"/>
                <a:cs typeface="Times New Roman"/>
              </a:rPr>
              <a:t>“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5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      Sport als Bildungschance 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2600" y="1412776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dirty="0" smtClean="0">
                <a:ea typeface="Calibri"/>
                <a:cs typeface="Times New Roman"/>
              </a:rPr>
              <a:t>Wir </a:t>
            </a:r>
            <a:r>
              <a:rPr lang="de-DE" sz="2800" dirty="0">
                <a:ea typeface="Calibri"/>
                <a:cs typeface="Times New Roman"/>
              </a:rPr>
              <a:t>verstehen uns als eine Schule im </a:t>
            </a:r>
            <a:r>
              <a:rPr lang="de-DE" sz="2800" dirty="0" smtClean="0">
                <a:ea typeface="Calibri"/>
                <a:cs typeface="Times New Roman"/>
              </a:rPr>
              <a:t>Aufbruch</a:t>
            </a:r>
            <a:endParaRPr lang="de-DE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dirty="0" smtClean="0">
                <a:ea typeface="Calibri"/>
                <a:cs typeface="Times New Roman"/>
              </a:rPr>
              <a:t>Breitere </a:t>
            </a:r>
            <a:r>
              <a:rPr lang="de-DE" sz="2800" dirty="0">
                <a:ea typeface="Calibri"/>
                <a:cs typeface="Times New Roman"/>
              </a:rPr>
              <a:t>Bildungschancen durch die verbesserte </a:t>
            </a:r>
            <a:r>
              <a:rPr lang="de-DE" sz="2800" dirty="0" smtClean="0">
                <a:ea typeface="Calibri"/>
                <a:cs typeface="Times New Roman"/>
              </a:rPr>
              <a:t>Einbindung </a:t>
            </a:r>
            <a:r>
              <a:rPr lang="de-DE" sz="2800" dirty="0">
                <a:ea typeface="Calibri"/>
                <a:cs typeface="Times New Roman"/>
              </a:rPr>
              <a:t>des Sports in die schulische </a:t>
            </a:r>
            <a:r>
              <a:rPr lang="de-DE" sz="2800" dirty="0" smtClean="0">
                <a:ea typeface="Calibri"/>
                <a:cs typeface="Times New Roman"/>
              </a:rPr>
              <a:t>Förderung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dirty="0" smtClean="0">
                <a:ea typeface="Calibri"/>
                <a:cs typeface="Times New Roman"/>
              </a:rPr>
              <a:t>Begabtenförderung</a:t>
            </a:r>
            <a:endParaRPr lang="de-DE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dirty="0" smtClean="0">
                <a:ea typeface="Calibri"/>
                <a:cs typeface="Times New Roman"/>
              </a:rPr>
              <a:t>„</a:t>
            </a:r>
            <a:r>
              <a:rPr lang="de-DE" sz="2800" dirty="0" err="1" smtClean="0">
                <a:ea typeface="Calibri"/>
                <a:cs typeface="Times New Roman"/>
              </a:rPr>
              <a:t>win</a:t>
            </a:r>
            <a:r>
              <a:rPr lang="de-DE" sz="2800" dirty="0" smtClean="0">
                <a:ea typeface="Calibri"/>
                <a:cs typeface="Times New Roman"/>
              </a:rPr>
              <a:t> </a:t>
            </a:r>
            <a:r>
              <a:rPr lang="de-DE" sz="2800" dirty="0" err="1" smtClean="0">
                <a:ea typeface="Calibri"/>
                <a:cs typeface="Times New Roman"/>
              </a:rPr>
              <a:t>win</a:t>
            </a:r>
            <a:r>
              <a:rPr lang="de-DE" sz="2800" dirty="0" smtClean="0">
                <a:ea typeface="Calibri"/>
                <a:cs typeface="Times New Roman"/>
              </a:rPr>
              <a:t> Situation“ durch Kooperation und Vernetzung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de-DE" sz="3200" b="1" dirty="0" smtClean="0"/>
              <a:t>Grundlagen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www.ge-emmerich.de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552" y="2204864"/>
            <a:ext cx="3528392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0000"/>
                </a:solidFill>
              </a:rPr>
              <a:t>§ </a:t>
            </a:r>
            <a:r>
              <a:rPr lang="de-DE" sz="2000" b="1" dirty="0">
                <a:solidFill>
                  <a:srgbClr val="000000"/>
                </a:solidFill>
              </a:rPr>
              <a:t>3Unterricht, individuelle </a:t>
            </a:r>
            <a:r>
              <a:rPr lang="de-DE" sz="2000" b="1" dirty="0" smtClean="0">
                <a:solidFill>
                  <a:srgbClr val="000000"/>
                </a:solidFill>
              </a:rPr>
              <a:t>Förderung</a:t>
            </a:r>
            <a:endParaRPr lang="de-DE" sz="2000" b="1" dirty="0">
              <a:solidFill>
                <a:srgbClr val="000000"/>
              </a:solidFill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(3) Die Ergänzungsstunden </a:t>
            </a:r>
            <a:r>
              <a:rPr lang="de-DE" sz="2000" dirty="0" smtClean="0">
                <a:solidFill>
                  <a:srgbClr val="000000"/>
                </a:solidFill>
              </a:rPr>
              <a:t>dienen der </a:t>
            </a:r>
            <a:r>
              <a:rPr lang="de-DE" sz="2000" dirty="0">
                <a:solidFill>
                  <a:srgbClr val="000000"/>
                </a:solidFill>
              </a:rPr>
              <a:t>differenzierten Förderung innerhalb des Klassenverbandes sowie in anderen Lerngruppen. </a:t>
            </a:r>
            <a:endParaRPr lang="de-DE" sz="2000" dirty="0"/>
          </a:p>
        </p:txBody>
      </p:sp>
      <p:sp>
        <p:nvSpPr>
          <p:cNvPr id="7" name="Flussdiagramm: Prozess 6"/>
          <p:cNvSpPr/>
          <p:nvPr/>
        </p:nvSpPr>
        <p:spPr>
          <a:xfrm>
            <a:off x="4572000" y="1772816"/>
            <a:ext cx="4499992" cy="459922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„Der </a:t>
            </a:r>
            <a:r>
              <a:rPr lang="de-DE" sz="2000" dirty="0">
                <a:solidFill>
                  <a:srgbClr val="000000"/>
                </a:solidFill>
              </a:rPr>
              <a:t>wertschätzende Blick auf die Kinder und Jugendlichen über die unterrichtliche Situation hinaus stellt demnach einen weiteren Aspekt einer umfassenden Feedback-Kultur </a:t>
            </a:r>
            <a:r>
              <a:rPr lang="de-DE" sz="2000" dirty="0" smtClean="0">
                <a:solidFill>
                  <a:srgbClr val="000000"/>
                </a:solidFill>
              </a:rPr>
              <a:t>dar“</a:t>
            </a:r>
          </a:p>
          <a:p>
            <a:pPr algn="ctr"/>
            <a:r>
              <a:rPr lang="de-DE" sz="2000" dirty="0">
                <a:solidFill>
                  <a:srgbClr val="000000"/>
                </a:solidFill>
              </a:rPr>
              <a:t>Darüber hinaus legt das Schulgesetz in § 49 Absatz 3 fest, dass neben den Angaben zum Leistungsstand in Zeugnissen und in Bescheinigungen über die Schullaufbahn nach </a:t>
            </a:r>
            <a:r>
              <a:rPr lang="de-DE" sz="2000" dirty="0" smtClean="0">
                <a:solidFill>
                  <a:srgbClr val="000000"/>
                </a:solidFill>
              </a:rPr>
              <a:t>Entscheidung </a:t>
            </a:r>
            <a:r>
              <a:rPr lang="de-DE" sz="2000" dirty="0">
                <a:solidFill>
                  <a:srgbClr val="000000"/>
                </a:solidFill>
              </a:rPr>
              <a:t>der Zeugnis- oder Versetzungskonferenz weitere Bemerkungen über besondere Leistungen und besonderen persönlichen Einsatz im außerunterrichtlichen Bereich aufgenommen werden. 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179512" y="112474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Schulgesetz </a:t>
            </a:r>
            <a:r>
              <a:rPr lang="de-DE" sz="2000" b="1" dirty="0"/>
              <a:t>und Handreichung: </a:t>
            </a:r>
            <a:r>
              <a:rPr lang="de-DE" sz="2000" b="1" dirty="0" smtClean="0"/>
              <a:t>Schule NRW </a:t>
            </a:r>
            <a:r>
              <a:rPr lang="de-DE" sz="2000" b="1" dirty="0"/>
              <a:t>08/11</a:t>
            </a:r>
          </a:p>
        </p:txBody>
      </p:sp>
    </p:spTree>
    <p:extLst>
      <p:ext uri="{BB962C8B-B14F-4D97-AF65-F5344CB8AC3E}">
        <p14:creationId xmlns:p14="http://schemas.microsoft.com/office/powerpoint/2010/main" val="2477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Handlungsschritte 1-3</a:t>
            </a:r>
            <a:endParaRPr lang="de-DE" sz="3200" b="1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4234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www.ge-emmerich.de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B68-F13B-4FA9-A096-54A2FCA9614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 Städt. Gesamtschule Emmerich </vt:lpstr>
      <vt:lpstr>Inhalt</vt:lpstr>
      <vt:lpstr>An sich arbeiten und  sich weiterentwickeln</vt:lpstr>
      <vt:lpstr>Leitgedanke für die schulische Praxis </vt:lpstr>
      <vt:lpstr>KONSEQUENZ</vt:lpstr>
      <vt:lpstr> Kompetenz- und Leistungsmodell „KREATIV“</vt:lpstr>
      <vt:lpstr>      Sport als Bildungschance </vt:lpstr>
      <vt:lpstr>Grundlagen</vt:lpstr>
      <vt:lpstr>Handlungsschritte 1-3</vt:lpstr>
      <vt:lpstr>Handlungsschritte 4-6</vt:lpstr>
      <vt:lpstr>Anwendung</vt:lpstr>
      <vt:lpstr>Der große und der kleine Kooperationsvertrag</vt:lpstr>
      <vt:lpstr>Unsere Kooperationen</vt:lpstr>
      <vt:lpstr>Anerkennung von Leistungen</vt:lpstr>
      <vt:lpstr>Dank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Schulentwicklung an der Städt. Gesamtschule Emmerich</dc:title>
  <dc:creator>Dirk Matze</dc:creator>
  <cp:lastModifiedBy>Dirk Matze</cp:lastModifiedBy>
  <cp:revision>48</cp:revision>
  <cp:lastPrinted>2016-04-20T14:35:31Z</cp:lastPrinted>
  <dcterms:created xsi:type="dcterms:W3CDTF">2016-04-18T13:50:27Z</dcterms:created>
  <dcterms:modified xsi:type="dcterms:W3CDTF">2016-09-19T19:25:55Z</dcterms:modified>
</cp:coreProperties>
</file>