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80" r:id="rId5"/>
    <p:sldId id="288" r:id="rId6"/>
    <p:sldId id="259" r:id="rId7"/>
    <p:sldId id="291" r:id="rId8"/>
    <p:sldId id="261" r:id="rId9"/>
    <p:sldId id="262" r:id="rId10"/>
    <p:sldId id="260" r:id="rId11"/>
    <p:sldId id="263" r:id="rId12"/>
    <p:sldId id="266" r:id="rId13"/>
    <p:sldId id="290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7" r:id="rId22"/>
    <p:sldId id="297" r:id="rId23"/>
    <p:sldId id="289" r:id="rId24"/>
    <p:sldId id="283" r:id="rId25"/>
    <p:sldId id="286" r:id="rId26"/>
    <p:sldId id="292" r:id="rId27"/>
    <p:sldId id="294" r:id="rId28"/>
    <p:sldId id="296" r:id="rId29"/>
    <p:sldId id="295" r:id="rId30"/>
    <p:sldId id="293" r:id="rId3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2F275-E84C-472A-B2F8-38A5A6CB0079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81A3A27B-1271-43A0-A2ED-00399E839315}">
      <dgm:prSet phldrT="[Text]"/>
      <dgm:spPr/>
      <dgm:t>
        <a:bodyPr/>
        <a:lstStyle/>
        <a:p>
          <a:r>
            <a:rPr lang="de-DE" dirty="0" smtClean="0"/>
            <a:t>Klasse </a:t>
          </a:r>
          <a:r>
            <a:rPr lang="de-DE" dirty="0"/>
            <a:t>10</a:t>
          </a:r>
        </a:p>
      </dgm:t>
    </dgm:pt>
    <dgm:pt modelId="{46356F34-232D-4C4A-9484-9DD7337AB8F0}" type="parTrans" cxnId="{B584A181-CA72-4490-ACDF-0D923E0EAE02}">
      <dgm:prSet/>
      <dgm:spPr/>
      <dgm:t>
        <a:bodyPr/>
        <a:lstStyle/>
        <a:p>
          <a:endParaRPr lang="de-DE"/>
        </a:p>
      </dgm:t>
    </dgm:pt>
    <dgm:pt modelId="{4C777505-EA82-4B59-A7D0-1D68A8AE02FE}" type="sibTrans" cxnId="{B584A181-CA72-4490-ACDF-0D923E0EAE02}">
      <dgm:prSet/>
      <dgm:spPr/>
      <dgm:t>
        <a:bodyPr/>
        <a:lstStyle/>
        <a:p>
          <a:endParaRPr lang="de-DE"/>
        </a:p>
      </dgm:t>
    </dgm:pt>
    <dgm:pt modelId="{01F12390-BA54-4F54-B890-0CA16DEBAD79}">
      <dgm:prSet phldrT="[Text]"/>
      <dgm:spPr/>
      <dgm:t>
        <a:bodyPr/>
        <a:lstStyle/>
        <a:p>
          <a:r>
            <a:rPr lang="de-DE" dirty="0" smtClean="0"/>
            <a:t>Klasse 9</a:t>
          </a:r>
          <a:endParaRPr lang="de-DE" dirty="0"/>
        </a:p>
      </dgm:t>
    </dgm:pt>
    <dgm:pt modelId="{428D04F4-CA4C-42CF-BF2A-33B37423BE9B}" type="parTrans" cxnId="{675C06AA-8357-4DC6-AC00-F6470450F052}">
      <dgm:prSet/>
      <dgm:spPr/>
      <dgm:t>
        <a:bodyPr/>
        <a:lstStyle/>
        <a:p>
          <a:endParaRPr lang="de-DE"/>
        </a:p>
      </dgm:t>
    </dgm:pt>
    <dgm:pt modelId="{C92234BE-BA7C-4B71-A828-420C5BB8E1E7}" type="sibTrans" cxnId="{675C06AA-8357-4DC6-AC00-F6470450F052}">
      <dgm:prSet/>
      <dgm:spPr/>
      <dgm:t>
        <a:bodyPr/>
        <a:lstStyle/>
        <a:p>
          <a:endParaRPr lang="de-DE"/>
        </a:p>
      </dgm:t>
    </dgm:pt>
    <dgm:pt modelId="{173349A2-B03D-44E2-AAA9-2A6FAC58006E}">
      <dgm:prSet phldrT="[Text]"/>
      <dgm:spPr/>
      <dgm:t>
        <a:bodyPr/>
        <a:lstStyle/>
        <a:p>
          <a:r>
            <a:rPr lang="de-DE" dirty="0" smtClean="0"/>
            <a:t>Klasse 12/13</a:t>
          </a:r>
          <a:endParaRPr lang="de-DE" dirty="0"/>
        </a:p>
      </dgm:t>
    </dgm:pt>
    <dgm:pt modelId="{65744D5F-2F33-4809-992C-21CF645C4DFC}" type="sibTrans" cxnId="{BA80617D-6E3C-4DBA-8A4D-B6129DCF0B1E}">
      <dgm:prSet/>
      <dgm:spPr/>
      <dgm:t>
        <a:bodyPr/>
        <a:lstStyle/>
        <a:p>
          <a:endParaRPr lang="de-DE"/>
        </a:p>
      </dgm:t>
    </dgm:pt>
    <dgm:pt modelId="{88A61B10-FD4F-41B6-B64B-08AD2D5D7028}" type="parTrans" cxnId="{BA80617D-6E3C-4DBA-8A4D-B6129DCF0B1E}">
      <dgm:prSet/>
      <dgm:spPr/>
      <dgm:t>
        <a:bodyPr/>
        <a:lstStyle/>
        <a:p>
          <a:endParaRPr lang="de-DE"/>
        </a:p>
      </dgm:t>
    </dgm:pt>
    <dgm:pt modelId="{7E5FB86A-B09B-4E30-81AE-D56DA269C050}">
      <dgm:prSet phldrT="[Text]"/>
      <dgm:spPr/>
      <dgm:t>
        <a:bodyPr/>
        <a:lstStyle/>
        <a:p>
          <a:r>
            <a:rPr lang="de-DE" dirty="0" smtClean="0"/>
            <a:t>Hauptschulabschluss nach Klasse 9</a:t>
          </a:r>
          <a:endParaRPr lang="de-DE" dirty="0"/>
        </a:p>
      </dgm:t>
    </dgm:pt>
    <dgm:pt modelId="{95878A50-7CF3-488B-84E9-EDF2D751C66F}" type="sibTrans" cxnId="{F4EF8F89-9579-4A70-8F99-B0324DC20C0E}">
      <dgm:prSet/>
      <dgm:spPr/>
      <dgm:t>
        <a:bodyPr/>
        <a:lstStyle/>
        <a:p>
          <a:endParaRPr lang="de-DE"/>
        </a:p>
      </dgm:t>
    </dgm:pt>
    <dgm:pt modelId="{62A9A295-63C5-4C20-A536-FEA59049E2A5}" type="parTrans" cxnId="{F4EF8F89-9579-4A70-8F99-B0324DC20C0E}">
      <dgm:prSet/>
      <dgm:spPr/>
      <dgm:t>
        <a:bodyPr/>
        <a:lstStyle/>
        <a:p>
          <a:endParaRPr lang="de-DE"/>
        </a:p>
      </dgm:t>
    </dgm:pt>
    <dgm:pt modelId="{1E45C549-8183-4D93-BD8F-2827E03D8C3C}">
      <dgm:prSet/>
      <dgm:spPr/>
      <dgm:t>
        <a:bodyPr/>
        <a:lstStyle/>
        <a:p>
          <a:r>
            <a:rPr lang="de-DE" dirty="0" smtClean="0"/>
            <a:t>Fachhochschulreife nach Ende Klasse 12</a:t>
          </a:r>
          <a:endParaRPr lang="de-DE" dirty="0"/>
        </a:p>
      </dgm:t>
    </dgm:pt>
    <dgm:pt modelId="{07B641B6-CF32-40A4-A761-E7B42C83054F}" type="parTrans" cxnId="{05F16FB3-FC26-49FE-88C6-E5613A924C44}">
      <dgm:prSet/>
      <dgm:spPr/>
      <dgm:t>
        <a:bodyPr/>
        <a:lstStyle/>
        <a:p>
          <a:endParaRPr lang="de-DE"/>
        </a:p>
      </dgm:t>
    </dgm:pt>
    <dgm:pt modelId="{BDEEACF2-777C-469D-8F11-C60198A9C2D6}" type="sibTrans" cxnId="{05F16FB3-FC26-49FE-88C6-E5613A924C44}">
      <dgm:prSet/>
      <dgm:spPr/>
      <dgm:t>
        <a:bodyPr/>
        <a:lstStyle/>
        <a:p>
          <a:endParaRPr lang="de-DE"/>
        </a:p>
      </dgm:t>
    </dgm:pt>
    <dgm:pt modelId="{13649656-CF44-4866-97CF-429C3CDFA998}">
      <dgm:prSet/>
      <dgm:spPr/>
      <dgm:t>
        <a:bodyPr/>
        <a:lstStyle/>
        <a:p>
          <a:r>
            <a:rPr lang="de-DE" dirty="0"/>
            <a:t>Hauptschulabschluss nach Klasse 10</a:t>
          </a:r>
        </a:p>
      </dgm:t>
    </dgm:pt>
    <dgm:pt modelId="{E4453708-3DCF-42CF-B0D8-42F0E1239D1E}" type="parTrans" cxnId="{1A860BE4-B49F-4472-9823-D42081FCAEC0}">
      <dgm:prSet/>
      <dgm:spPr/>
      <dgm:t>
        <a:bodyPr/>
        <a:lstStyle/>
        <a:p>
          <a:endParaRPr lang="de-DE"/>
        </a:p>
      </dgm:t>
    </dgm:pt>
    <dgm:pt modelId="{3161298A-560B-4F99-B6A4-9409486D3098}" type="sibTrans" cxnId="{1A860BE4-B49F-4472-9823-D42081FCAEC0}">
      <dgm:prSet/>
      <dgm:spPr/>
      <dgm:t>
        <a:bodyPr/>
        <a:lstStyle/>
        <a:p>
          <a:endParaRPr lang="de-DE"/>
        </a:p>
      </dgm:t>
    </dgm:pt>
    <dgm:pt modelId="{3715E2D0-964A-4124-A978-8E5ED93477E4}">
      <dgm:prSet/>
      <dgm:spPr/>
      <dgm:t>
        <a:bodyPr/>
        <a:lstStyle/>
        <a:p>
          <a:r>
            <a:rPr lang="de-DE"/>
            <a:t>Mittlerer Abschluss</a:t>
          </a:r>
        </a:p>
      </dgm:t>
    </dgm:pt>
    <dgm:pt modelId="{2AC29379-C19F-4FA0-B32A-A9F33E1657B2}" type="parTrans" cxnId="{B9907704-CC25-4615-B817-6FA716179C43}">
      <dgm:prSet/>
      <dgm:spPr/>
      <dgm:t>
        <a:bodyPr/>
        <a:lstStyle/>
        <a:p>
          <a:endParaRPr lang="de-DE"/>
        </a:p>
      </dgm:t>
    </dgm:pt>
    <dgm:pt modelId="{D89CD35F-DEA0-4509-8897-E0A81E7E29FC}" type="sibTrans" cxnId="{B9907704-CC25-4615-B817-6FA716179C43}">
      <dgm:prSet/>
      <dgm:spPr/>
      <dgm:t>
        <a:bodyPr/>
        <a:lstStyle/>
        <a:p>
          <a:endParaRPr lang="de-DE"/>
        </a:p>
      </dgm:t>
    </dgm:pt>
    <dgm:pt modelId="{2CC1CCF7-D660-4731-BF52-01D8D46C22ED}">
      <dgm:prSet/>
      <dgm:spPr/>
      <dgm:t>
        <a:bodyPr/>
        <a:lstStyle/>
        <a:p>
          <a:r>
            <a:rPr lang="de-DE"/>
            <a:t>Mittlerer Abschluss  mit Qualifikation</a:t>
          </a:r>
        </a:p>
      </dgm:t>
    </dgm:pt>
    <dgm:pt modelId="{17BF501F-7629-484D-B102-D9225297A4D8}" type="parTrans" cxnId="{11423B65-14B9-4687-954C-37968DD19F7E}">
      <dgm:prSet/>
      <dgm:spPr/>
      <dgm:t>
        <a:bodyPr/>
        <a:lstStyle/>
        <a:p>
          <a:endParaRPr lang="de-DE"/>
        </a:p>
      </dgm:t>
    </dgm:pt>
    <dgm:pt modelId="{56295AC3-663C-4D2B-BEAD-076BF618D1EE}" type="sibTrans" cxnId="{11423B65-14B9-4687-954C-37968DD19F7E}">
      <dgm:prSet/>
      <dgm:spPr/>
      <dgm:t>
        <a:bodyPr/>
        <a:lstStyle/>
        <a:p>
          <a:endParaRPr lang="de-DE"/>
        </a:p>
      </dgm:t>
    </dgm:pt>
    <dgm:pt modelId="{C2BEB058-266C-42E2-8AC5-10914FEB8887}">
      <dgm:prSet/>
      <dgm:spPr/>
      <dgm:t>
        <a:bodyPr/>
        <a:lstStyle/>
        <a:p>
          <a:r>
            <a:rPr lang="de-DE" dirty="0" smtClean="0"/>
            <a:t>Abitur nach Ende Klasse 13</a:t>
          </a:r>
          <a:endParaRPr lang="de-DE" dirty="0"/>
        </a:p>
      </dgm:t>
    </dgm:pt>
    <dgm:pt modelId="{2774BCC4-3483-42C4-82AD-98856D5E4241}" type="parTrans" cxnId="{9909ADB3-7C9C-468C-B303-9C2FE15BE8DF}">
      <dgm:prSet/>
      <dgm:spPr/>
      <dgm:t>
        <a:bodyPr/>
        <a:lstStyle/>
        <a:p>
          <a:endParaRPr lang="de-DE"/>
        </a:p>
      </dgm:t>
    </dgm:pt>
    <dgm:pt modelId="{8DE8FA75-6292-4665-BA63-8F2DDB64AF74}" type="sibTrans" cxnId="{9909ADB3-7C9C-468C-B303-9C2FE15BE8DF}">
      <dgm:prSet/>
      <dgm:spPr/>
      <dgm:t>
        <a:bodyPr/>
        <a:lstStyle/>
        <a:p>
          <a:endParaRPr lang="de-DE"/>
        </a:p>
      </dgm:t>
    </dgm:pt>
    <dgm:pt modelId="{0A7FBB01-2FE0-4C5C-9681-EF17888701AE}" type="pres">
      <dgm:prSet presAssocID="{4BB2F275-E84C-472A-B2F8-38A5A6CB00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F58F678-1C41-4783-A5DF-BD88FE27B97A}" type="pres">
      <dgm:prSet presAssocID="{173349A2-B03D-44E2-AAA9-2A6FAC58006E}" presName="parentLin" presStyleCnt="0"/>
      <dgm:spPr/>
    </dgm:pt>
    <dgm:pt modelId="{0A831A7A-7A2F-4DB0-9DA7-41F7DE7B81C6}" type="pres">
      <dgm:prSet presAssocID="{173349A2-B03D-44E2-AAA9-2A6FAC58006E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75134306-F02F-41CB-9014-8E02A2807CBC}" type="pres">
      <dgm:prSet presAssocID="{173349A2-B03D-44E2-AAA9-2A6FAC58006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6B1B51-BED7-4BCE-A0E6-24A82DE3398D}" type="pres">
      <dgm:prSet presAssocID="{173349A2-B03D-44E2-AAA9-2A6FAC58006E}" presName="negativeSpace" presStyleCnt="0"/>
      <dgm:spPr/>
    </dgm:pt>
    <dgm:pt modelId="{E4716588-3F78-486A-8E14-CD7810C23AE3}" type="pres">
      <dgm:prSet presAssocID="{173349A2-B03D-44E2-AAA9-2A6FAC58006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0696AF-E881-45DE-B051-582979133DF9}" type="pres">
      <dgm:prSet presAssocID="{65744D5F-2F33-4809-992C-21CF645C4DFC}" presName="spaceBetweenRectangles" presStyleCnt="0"/>
      <dgm:spPr/>
    </dgm:pt>
    <dgm:pt modelId="{631C9A42-B6B0-451B-ACE8-55D74D0A9B52}" type="pres">
      <dgm:prSet presAssocID="{81A3A27B-1271-43A0-A2ED-00399E839315}" presName="parentLin" presStyleCnt="0"/>
      <dgm:spPr/>
    </dgm:pt>
    <dgm:pt modelId="{C9C8E61E-1B96-4780-8BE3-93FB8065ED67}" type="pres">
      <dgm:prSet presAssocID="{81A3A27B-1271-43A0-A2ED-00399E839315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E20B4FAF-C802-40ED-9634-49AF1212F42B}" type="pres">
      <dgm:prSet presAssocID="{81A3A27B-1271-43A0-A2ED-00399E83931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DA3826-27A6-4DBB-9440-3A274BDDE47D}" type="pres">
      <dgm:prSet presAssocID="{81A3A27B-1271-43A0-A2ED-00399E839315}" presName="negativeSpace" presStyleCnt="0"/>
      <dgm:spPr/>
    </dgm:pt>
    <dgm:pt modelId="{80705593-A1BC-4866-9F53-904F489DAFED}" type="pres">
      <dgm:prSet presAssocID="{81A3A27B-1271-43A0-A2ED-00399E83931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01B7E3-1E94-4038-BEA6-44756B09615C}" type="pres">
      <dgm:prSet presAssocID="{4C777505-EA82-4B59-A7D0-1D68A8AE02FE}" presName="spaceBetweenRectangles" presStyleCnt="0"/>
      <dgm:spPr/>
    </dgm:pt>
    <dgm:pt modelId="{0AD90AB4-9486-4D8E-B4D0-9EF35B797EBC}" type="pres">
      <dgm:prSet presAssocID="{01F12390-BA54-4F54-B890-0CA16DEBAD79}" presName="parentLin" presStyleCnt="0"/>
      <dgm:spPr/>
    </dgm:pt>
    <dgm:pt modelId="{3C1D6033-CB84-4965-9EC5-42A734D58C22}" type="pres">
      <dgm:prSet presAssocID="{01F12390-BA54-4F54-B890-0CA16DEBAD79}" presName="parentLeftMargin" presStyleLbl="node1" presStyleIdx="1" presStyleCnt="3"/>
      <dgm:spPr/>
      <dgm:t>
        <a:bodyPr/>
        <a:lstStyle/>
        <a:p>
          <a:endParaRPr lang="de-DE"/>
        </a:p>
      </dgm:t>
    </dgm:pt>
    <dgm:pt modelId="{A75B6EA0-CF06-4B51-99D6-226B1DC6E695}" type="pres">
      <dgm:prSet presAssocID="{01F12390-BA54-4F54-B890-0CA16DEBAD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ED09EA-84B1-4020-A3FC-3A1CB7073CD4}" type="pres">
      <dgm:prSet presAssocID="{01F12390-BA54-4F54-B890-0CA16DEBAD79}" presName="negativeSpace" presStyleCnt="0"/>
      <dgm:spPr/>
    </dgm:pt>
    <dgm:pt modelId="{1BA41391-9840-405F-9F8B-BDD03E243D57}" type="pres">
      <dgm:prSet presAssocID="{01F12390-BA54-4F54-B890-0CA16DEBAD7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75C06AA-8357-4DC6-AC00-F6470450F052}" srcId="{4BB2F275-E84C-472A-B2F8-38A5A6CB0079}" destId="{01F12390-BA54-4F54-B890-0CA16DEBAD79}" srcOrd="2" destOrd="0" parTransId="{428D04F4-CA4C-42CF-BF2A-33B37423BE9B}" sibTransId="{C92234BE-BA7C-4B71-A828-420C5BB8E1E7}"/>
    <dgm:cxn modelId="{B584A181-CA72-4490-ACDF-0D923E0EAE02}" srcId="{4BB2F275-E84C-472A-B2F8-38A5A6CB0079}" destId="{81A3A27B-1271-43A0-A2ED-00399E839315}" srcOrd="1" destOrd="0" parTransId="{46356F34-232D-4C4A-9484-9DD7337AB8F0}" sibTransId="{4C777505-EA82-4B59-A7D0-1D68A8AE02FE}"/>
    <dgm:cxn modelId="{FFF446B2-D813-497C-9EC1-2A086AE44363}" type="presOf" srcId="{7E5FB86A-B09B-4E30-81AE-D56DA269C050}" destId="{1BA41391-9840-405F-9F8B-BDD03E243D57}" srcOrd="0" destOrd="0" presId="urn:microsoft.com/office/officeart/2005/8/layout/list1"/>
    <dgm:cxn modelId="{4EA5B87C-B253-417B-91C6-02AD3E4BB467}" type="presOf" srcId="{3715E2D0-964A-4124-A978-8E5ED93477E4}" destId="{80705593-A1BC-4866-9F53-904F489DAFED}" srcOrd="0" destOrd="1" presId="urn:microsoft.com/office/officeart/2005/8/layout/list1"/>
    <dgm:cxn modelId="{3DD3274B-15F9-412B-83F6-C3E36E24D6DE}" type="presOf" srcId="{C2BEB058-266C-42E2-8AC5-10914FEB8887}" destId="{E4716588-3F78-486A-8E14-CD7810C23AE3}" srcOrd="0" destOrd="1" presId="urn:microsoft.com/office/officeart/2005/8/layout/list1"/>
    <dgm:cxn modelId="{DB2A5D68-8963-4E46-A103-55512F1EFD09}" type="presOf" srcId="{13649656-CF44-4866-97CF-429C3CDFA998}" destId="{80705593-A1BC-4866-9F53-904F489DAFED}" srcOrd="0" destOrd="0" presId="urn:microsoft.com/office/officeart/2005/8/layout/list1"/>
    <dgm:cxn modelId="{294C38EA-18E9-4986-A7DB-6094CF08BC37}" type="presOf" srcId="{01F12390-BA54-4F54-B890-0CA16DEBAD79}" destId="{3C1D6033-CB84-4965-9EC5-42A734D58C22}" srcOrd="0" destOrd="0" presId="urn:microsoft.com/office/officeart/2005/8/layout/list1"/>
    <dgm:cxn modelId="{866F27F5-95BE-4AC8-9BF6-11FF58E61C9E}" type="presOf" srcId="{1E45C549-8183-4D93-BD8F-2827E03D8C3C}" destId="{E4716588-3F78-486A-8E14-CD7810C23AE3}" srcOrd="0" destOrd="0" presId="urn:microsoft.com/office/officeart/2005/8/layout/list1"/>
    <dgm:cxn modelId="{8808B893-7099-4170-BA6A-53B6074E33A3}" type="presOf" srcId="{81A3A27B-1271-43A0-A2ED-00399E839315}" destId="{C9C8E61E-1B96-4780-8BE3-93FB8065ED67}" srcOrd="0" destOrd="0" presId="urn:microsoft.com/office/officeart/2005/8/layout/list1"/>
    <dgm:cxn modelId="{F4EF8F89-9579-4A70-8F99-B0324DC20C0E}" srcId="{01F12390-BA54-4F54-B890-0CA16DEBAD79}" destId="{7E5FB86A-B09B-4E30-81AE-D56DA269C050}" srcOrd="0" destOrd="0" parTransId="{62A9A295-63C5-4C20-A536-FEA59049E2A5}" sibTransId="{95878A50-7CF3-488B-84E9-EDF2D751C66F}"/>
    <dgm:cxn modelId="{49A4EEFA-7A90-4158-AB5B-9D2DE0C1F2B1}" type="presOf" srcId="{01F12390-BA54-4F54-B890-0CA16DEBAD79}" destId="{A75B6EA0-CF06-4B51-99D6-226B1DC6E695}" srcOrd="1" destOrd="0" presId="urn:microsoft.com/office/officeart/2005/8/layout/list1"/>
    <dgm:cxn modelId="{86F48B30-1D87-42DE-9776-985AA8A614E1}" type="presOf" srcId="{81A3A27B-1271-43A0-A2ED-00399E839315}" destId="{E20B4FAF-C802-40ED-9634-49AF1212F42B}" srcOrd="1" destOrd="0" presId="urn:microsoft.com/office/officeart/2005/8/layout/list1"/>
    <dgm:cxn modelId="{1A860BE4-B49F-4472-9823-D42081FCAEC0}" srcId="{81A3A27B-1271-43A0-A2ED-00399E839315}" destId="{13649656-CF44-4866-97CF-429C3CDFA998}" srcOrd="0" destOrd="0" parTransId="{E4453708-3DCF-42CF-B0D8-42F0E1239D1E}" sibTransId="{3161298A-560B-4F99-B6A4-9409486D3098}"/>
    <dgm:cxn modelId="{05F16FB3-FC26-49FE-88C6-E5613A924C44}" srcId="{173349A2-B03D-44E2-AAA9-2A6FAC58006E}" destId="{1E45C549-8183-4D93-BD8F-2827E03D8C3C}" srcOrd="0" destOrd="0" parTransId="{07B641B6-CF32-40A4-A761-E7B42C83054F}" sibTransId="{BDEEACF2-777C-469D-8F11-C60198A9C2D6}"/>
    <dgm:cxn modelId="{9909ADB3-7C9C-468C-B303-9C2FE15BE8DF}" srcId="{173349A2-B03D-44E2-AAA9-2A6FAC58006E}" destId="{C2BEB058-266C-42E2-8AC5-10914FEB8887}" srcOrd="1" destOrd="0" parTransId="{2774BCC4-3483-42C4-82AD-98856D5E4241}" sibTransId="{8DE8FA75-6292-4665-BA63-8F2DDB64AF74}"/>
    <dgm:cxn modelId="{B9907704-CC25-4615-B817-6FA716179C43}" srcId="{81A3A27B-1271-43A0-A2ED-00399E839315}" destId="{3715E2D0-964A-4124-A978-8E5ED93477E4}" srcOrd="1" destOrd="0" parTransId="{2AC29379-C19F-4FA0-B32A-A9F33E1657B2}" sibTransId="{D89CD35F-DEA0-4509-8897-E0A81E7E29FC}"/>
    <dgm:cxn modelId="{11423B65-14B9-4687-954C-37968DD19F7E}" srcId="{81A3A27B-1271-43A0-A2ED-00399E839315}" destId="{2CC1CCF7-D660-4731-BF52-01D8D46C22ED}" srcOrd="2" destOrd="0" parTransId="{17BF501F-7629-484D-B102-D9225297A4D8}" sibTransId="{56295AC3-663C-4D2B-BEAD-076BF618D1EE}"/>
    <dgm:cxn modelId="{014AEFD8-5B05-4F5C-9E65-5BF03788FC33}" type="presOf" srcId="{2CC1CCF7-D660-4731-BF52-01D8D46C22ED}" destId="{80705593-A1BC-4866-9F53-904F489DAFED}" srcOrd="0" destOrd="2" presId="urn:microsoft.com/office/officeart/2005/8/layout/list1"/>
    <dgm:cxn modelId="{66B1F9F7-3441-4BAB-90DB-1A4B86DE8FAA}" type="presOf" srcId="{173349A2-B03D-44E2-AAA9-2A6FAC58006E}" destId="{75134306-F02F-41CB-9014-8E02A2807CBC}" srcOrd="1" destOrd="0" presId="urn:microsoft.com/office/officeart/2005/8/layout/list1"/>
    <dgm:cxn modelId="{BA80617D-6E3C-4DBA-8A4D-B6129DCF0B1E}" srcId="{4BB2F275-E84C-472A-B2F8-38A5A6CB0079}" destId="{173349A2-B03D-44E2-AAA9-2A6FAC58006E}" srcOrd="0" destOrd="0" parTransId="{88A61B10-FD4F-41B6-B64B-08AD2D5D7028}" sibTransId="{65744D5F-2F33-4809-992C-21CF645C4DFC}"/>
    <dgm:cxn modelId="{5DBD260F-B5C8-4861-A8C5-2E30982ED5CA}" type="presOf" srcId="{173349A2-B03D-44E2-AAA9-2A6FAC58006E}" destId="{0A831A7A-7A2F-4DB0-9DA7-41F7DE7B81C6}" srcOrd="0" destOrd="0" presId="urn:microsoft.com/office/officeart/2005/8/layout/list1"/>
    <dgm:cxn modelId="{956A1C5B-633E-4411-B3FB-63B52F176AA8}" type="presOf" srcId="{4BB2F275-E84C-472A-B2F8-38A5A6CB0079}" destId="{0A7FBB01-2FE0-4C5C-9681-EF17888701AE}" srcOrd="0" destOrd="0" presId="urn:microsoft.com/office/officeart/2005/8/layout/list1"/>
    <dgm:cxn modelId="{4DB30594-D1E9-4091-AF17-BD94B2CB42D2}" type="presParOf" srcId="{0A7FBB01-2FE0-4C5C-9681-EF17888701AE}" destId="{CF58F678-1C41-4783-A5DF-BD88FE27B97A}" srcOrd="0" destOrd="0" presId="urn:microsoft.com/office/officeart/2005/8/layout/list1"/>
    <dgm:cxn modelId="{BE5DA79D-D221-45F4-AE9C-2609FF998C58}" type="presParOf" srcId="{CF58F678-1C41-4783-A5DF-BD88FE27B97A}" destId="{0A831A7A-7A2F-4DB0-9DA7-41F7DE7B81C6}" srcOrd="0" destOrd="0" presId="urn:microsoft.com/office/officeart/2005/8/layout/list1"/>
    <dgm:cxn modelId="{C279C902-56E9-47BE-8DB1-51D52C678C77}" type="presParOf" srcId="{CF58F678-1C41-4783-A5DF-BD88FE27B97A}" destId="{75134306-F02F-41CB-9014-8E02A2807CBC}" srcOrd="1" destOrd="0" presId="urn:microsoft.com/office/officeart/2005/8/layout/list1"/>
    <dgm:cxn modelId="{0B2B147E-F8AA-4229-9468-C2E9A32E7555}" type="presParOf" srcId="{0A7FBB01-2FE0-4C5C-9681-EF17888701AE}" destId="{C66B1B51-BED7-4BCE-A0E6-24A82DE3398D}" srcOrd="1" destOrd="0" presId="urn:microsoft.com/office/officeart/2005/8/layout/list1"/>
    <dgm:cxn modelId="{E57456FC-1BF4-4731-82A2-FC2D19272D3D}" type="presParOf" srcId="{0A7FBB01-2FE0-4C5C-9681-EF17888701AE}" destId="{E4716588-3F78-486A-8E14-CD7810C23AE3}" srcOrd="2" destOrd="0" presId="urn:microsoft.com/office/officeart/2005/8/layout/list1"/>
    <dgm:cxn modelId="{7F133434-AD9F-4670-B7C0-26ECBBA2E522}" type="presParOf" srcId="{0A7FBB01-2FE0-4C5C-9681-EF17888701AE}" destId="{DD0696AF-E881-45DE-B051-582979133DF9}" srcOrd="3" destOrd="0" presId="urn:microsoft.com/office/officeart/2005/8/layout/list1"/>
    <dgm:cxn modelId="{9CA8CF13-178C-431E-B4A5-439FD6BBE554}" type="presParOf" srcId="{0A7FBB01-2FE0-4C5C-9681-EF17888701AE}" destId="{631C9A42-B6B0-451B-ACE8-55D74D0A9B52}" srcOrd="4" destOrd="0" presId="urn:microsoft.com/office/officeart/2005/8/layout/list1"/>
    <dgm:cxn modelId="{F4AB0B67-F14A-4AE3-BBDF-1F21D13DF538}" type="presParOf" srcId="{631C9A42-B6B0-451B-ACE8-55D74D0A9B52}" destId="{C9C8E61E-1B96-4780-8BE3-93FB8065ED67}" srcOrd="0" destOrd="0" presId="urn:microsoft.com/office/officeart/2005/8/layout/list1"/>
    <dgm:cxn modelId="{B4251F69-3124-4147-9DA1-65A677E1C98C}" type="presParOf" srcId="{631C9A42-B6B0-451B-ACE8-55D74D0A9B52}" destId="{E20B4FAF-C802-40ED-9634-49AF1212F42B}" srcOrd="1" destOrd="0" presId="urn:microsoft.com/office/officeart/2005/8/layout/list1"/>
    <dgm:cxn modelId="{5389BA8B-DE59-494A-9198-96F5A0C6E84C}" type="presParOf" srcId="{0A7FBB01-2FE0-4C5C-9681-EF17888701AE}" destId="{49DA3826-27A6-4DBB-9440-3A274BDDE47D}" srcOrd="5" destOrd="0" presId="urn:microsoft.com/office/officeart/2005/8/layout/list1"/>
    <dgm:cxn modelId="{04235F06-E1BA-40F0-A522-8A5629161B32}" type="presParOf" srcId="{0A7FBB01-2FE0-4C5C-9681-EF17888701AE}" destId="{80705593-A1BC-4866-9F53-904F489DAFED}" srcOrd="6" destOrd="0" presId="urn:microsoft.com/office/officeart/2005/8/layout/list1"/>
    <dgm:cxn modelId="{D2AA0AC1-65F7-4D33-A5A9-EC14B7A482F7}" type="presParOf" srcId="{0A7FBB01-2FE0-4C5C-9681-EF17888701AE}" destId="{CD01B7E3-1E94-4038-BEA6-44756B09615C}" srcOrd="7" destOrd="0" presId="urn:microsoft.com/office/officeart/2005/8/layout/list1"/>
    <dgm:cxn modelId="{6865B7DE-8572-4B10-889A-CB6EA1ED27C3}" type="presParOf" srcId="{0A7FBB01-2FE0-4C5C-9681-EF17888701AE}" destId="{0AD90AB4-9486-4D8E-B4D0-9EF35B797EBC}" srcOrd="8" destOrd="0" presId="urn:microsoft.com/office/officeart/2005/8/layout/list1"/>
    <dgm:cxn modelId="{79F79EE2-61F2-41AA-BD02-334720D343F7}" type="presParOf" srcId="{0AD90AB4-9486-4D8E-B4D0-9EF35B797EBC}" destId="{3C1D6033-CB84-4965-9EC5-42A734D58C22}" srcOrd="0" destOrd="0" presId="urn:microsoft.com/office/officeart/2005/8/layout/list1"/>
    <dgm:cxn modelId="{7FE4BDCD-EB3F-46B9-9C79-F4DD2DBF6D49}" type="presParOf" srcId="{0AD90AB4-9486-4D8E-B4D0-9EF35B797EBC}" destId="{A75B6EA0-CF06-4B51-99D6-226B1DC6E695}" srcOrd="1" destOrd="0" presId="urn:microsoft.com/office/officeart/2005/8/layout/list1"/>
    <dgm:cxn modelId="{EAB31E49-3C16-40C8-A49B-B21E6B084A41}" type="presParOf" srcId="{0A7FBB01-2FE0-4C5C-9681-EF17888701AE}" destId="{C7ED09EA-84B1-4020-A3FC-3A1CB7073CD4}" srcOrd="9" destOrd="0" presId="urn:microsoft.com/office/officeart/2005/8/layout/list1"/>
    <dgm:cxn modelId="{D6E0F42B-DEDF-453D-82BF-BF9406B8B484}" type="presParOf" srcId="{0A7FBB01-2FE0-4C5C-9681-EF17888701AE}" destId="{1BA41391-9840-405F-9F8B-BDD03E243D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16588-3F78-486A-8E14-CD7810C23AE3}">
      <dsp:nvSpPr>
        <dsp:cNvPr id="0" name=""/>
        <dsp:cNvSpPr/>
      </dsp:nvSpPr>
      <dsp:spPr>
        <a:xfrm>
          <a:off x="0" y="344361"/>
          <a:ext cx="8229600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/>
            <a:t>Fachhochschulreife nach Ende Klasse 12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/>
            <a:t>Abitur nach Ende Klasse 13</a:t>
          </a:r>
          <a:endParaRPr lang="de-DE" sz="1900" kern="1200" dirty="0"/>
        </a:p>
      </dsp:txBody>
      <dsp:txXfrm>
        <a:off x="0" y="344361"/>
        <a:ext cx="8229600" cy="1107225"/>
      </dsp:txXfrm>
    </dsp:sp>
    <dsp:sp modelId="{75134306-F02F-41CB-9014-8E02A2807CBC}">
      <dsp:nvSpPr>
        <dsp:cNvPr id="0" name=""/>
        <dsp:cNvSpPr/>
      </dsp:nvSpPr>
      <dsp:spPr>
        <a:xfrm>
          <a:off x="411480" y="63921"/>
          <a:ext cx="5760720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Klasse 12/13</a:t>
          </a:r>
          <a:endParaRPr lang="de-DE" sz="1900" kern="1200" dirty="0"/>
        </a:p>
      </dsp:txBody>
      <dsp:txXfrm>
        <a:off x="438860" y="91301"/>
        <a:ext cx="5705960" cy="506120"/>
      </dsp:txXfrm>
    </dsp:sp>
    <dsp:sp modelId="{80705593-A1BC-4866-9F53-904F489DAFED}">
      <dsp:nvSpPr>
        <dsp:cNvPr id="0" name=""/>
        <dsp:cNvSpPr/>
      </dsp:nvSpPr>
      <dsp:spPr>
        <a:xfrm>
          <a:off x="0" y="1834626"/>
          <a:ext cx="82296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/>
            <a:t>Hauptschulabschluss nach Klasse 10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/>
            <a:t>Mittlerer Abschluss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/>
            <a:t>Mittlerer Abschluss  mit Qualifikation</a:t>
          </a:r>
        </a:p>
      </dsp:txBody>
      <dsp:txXfrm>
        <a:off x="0" y="1834626"/>
        <a:ext cx="8229600" cy="1436400"/>
      </dsp:txXfrm>
    </dsp:sp>
    <dsp:sp modelId="{E20B4FAF-C802-40ED-9634-49AF1212F42B}">
      <dsp:nvSpPr>
        <dsp:cNvPr id="0" name=""/>
        <dsp:cNvSpPr/>
      </dsp:nvSpPr>
      <dsp:spPr>
        <a:xfrm>
          <a:off x="411480" y="1554186"/>
          <a:ext cx="5760720" cy="56088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Klasse </a:t>
          </a:r>
          <a:r>
            <a:rPr lang="de-DE" sz="1900" kern="1200" dirty="0"/>
            <a:t>10</a:t>
          </a:r>
        </a:p>
      </dsp:txBody>
      <dsp:txXfrm>
        <a:off x="438860" y="1581566"/>
        <a:ext cx="5705960" cy="506120"/>
      </dsp:txXfrm>
    </dsp:sp>
    <dsp:sp modelId="{1BA41391-9840-405F-9F8B-BDD03E243D57}">
      <dsp:nvSpPr>
        <dsp:cNvPr id="0" name=""/>
        <dsp:cNvSpPr/>
      </dsp:nvSpPr>
      <dsp:spPr>
        <a:xfrm>
          <a:off x="0" y="3654066"/>
          <a:ext cx="8229600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/>
            <a:t>Hauptschulabschluss nach Klasse 9</a:t>
          </a:r>
          <a:endParaRPr lang="de-DE" sz="1900" kern="1200" dirty="0"/>
        </a:p>
      </dsp:txBody>
      <dsp:txXfrm>
        <a:off x="0" y="3654066"/>
        <a:ext cx="8229600" cy="807975"/>
      </dsp:txXfrm>
    </dsp:sp>
    <dsp:sp modelId="{A75B6EA0-CF06-4B51-99D6-226B1DC6E695}">
      <dsp:nvSpPr>
        <dsp:cNvPr id="0" name=""/>
        <dsp:cNvSpPr/>
      </dsp:nvSpPr>
      <dsp:spPr>
        <a:xfrm>
          <a:off x="411480" y="3373626"/>
          <a:ext cx="5760720" cy="56088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Klasse 9</a:t>
          </a:r>
          <a:endParaRPr lang="de-DE" sz="1900" kern="1200" dirty="0"/>
        </a:p>
      </dsp:txBody>
      <dsp:txXfrm>
        <a:off x="438860" y="3401006"/>
        <a:ext cx="570596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C93-53C1-4E05-992D-40CA1006FB38}" type="datetimeFigureOut">
              <a:rPr lang="de-DE" smtClean="0"/>
              <a:t>03.08.2021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0F3-F7C5-41EB-81CE-2E6345ED1C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95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C93-53C1-4E05-992D-40CA1006FB38}" type="datetimeFigureOut">
              <a:rPr lang="de-DE" smtClean="0"/>
              <a:t>03.08.2021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0F3-F7C5-41EB-81CE-2E6345ED1C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12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C93-53C1-4E05-992D-40CA1006FB38}" type="datetimeFigureOut">
              <a:rPr lang="de-DE" smtClean="0"/>
              <a:t>03.08.2021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0F3-F7C5-41EB-81CE-2E6345ED1C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98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C93-53C1-4E05-992D-40CA1006FB38}" type="datetimeFigureOut">
              <a:rPr lang="de-DE" smtClean="0"/>
              <a:t>03.08.2021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0F3-F7C5-41EB-81CE-2E6345ED1C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46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C93-53C1-4E05-992D-40CA1006FB38}" type="datetimeFigureOut">
              <a:rPr lang="de-DE" smtClean="0"/>
              <a:t>03.08.2021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0F3-F7C5-41EB-81CE-2E6345ED1C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09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C93-53C1-4E05-992D-40CA1006FB38}" type="datetimeFigureOut">
              <a:rPr lang="de-DE" smtClean="0"/>
              <a:t>03.08.2021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0F3-F7C5-41EB-81CE-2E6345ED1C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74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C93-53C1-4E05-992D-40CA1006FB38}" type="datetimeFigureOut">
              <a:rPr lang="de-DE" smtClean="0"/>
              <a:t>03.08.2021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0F3-F7C5-41EB-81CE-2E6345ED1C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56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C93-53C1-4E05-992D-40CA1006FB38}" type="datetimeFigureOut">
              <a:rPr lang="de-DE" smtClean="0"/>
              <a:t>03.08.2021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0F3-F7C5-41EB-81CE-2E6345ED1C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67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C93-53C1-4E05-992D-40CA1006FB38}" type="datetimeFigureOut">
              <a:rPr lang="de-DE" smtClean="0"/>
              <a:t>03.08.2021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0F3-F7C5-41EB-81CE-2E6345ED1C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94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C93-53C1-4E05-992D-40CA1006FB38}" type="datetimeFigureOut">
              <a:rPr lang="de-DE" smtClean="0"/>
              <a:t>03.08.2021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0F3-F7C5-41EB-81CE-2E6345ED1C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45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C93-53C1-4E05-992D-40CA1006FB38}" type="datetimeFigureOut">
              <a:rPr lang="de-DE" smtClean="0"/>
              <a:t>03.08.2021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0F3-F7C5-41EB-81CE-2E6345ED1C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46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A4C93-53C1-4E05-992D-40CA1006FB38}" type="datetimeFigureOut">
              <a:rPr lang="de-DE" smtClean="0"/>
              <a:t>03.08.2021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8B0F3-F7C5-41EB-81CE-2E6345ED1C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51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rk\Desktop\FinalerEntwurf\Schullogo Gesamtschule Emmerich INTERN1 mit co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63" y="2004366"/>
            <a:ext cx="4176464" cy="398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755576" y="260648"/>
            <a:ext cx="777240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600" b="1" smtClean="0"/>
              <a:t>Die Städtische Gesamtschule  Emmerich am Rhein </a:t>
            </a:r>
            <a:endParaRPr lang="de-DE" sz="6600" b="1" dirty="0"/>
          </a:p>
        </p:txBody>
      </p:sp>
    </p:spTree>
    <p:extLst>
      <p:ext uri="{BB962C8B-B14F-4D97-AF65-F5344CB8AC3E}">
        <p14:creationId xmlns:p14="http://schemas.microsoft.com/office/powerpoint/2010/main" val="41517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Organisation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340768"/>
            <a:ext cx="5472608" cy="2232248"/>
          </a:xfrm>
        </p:spPr>
        <p:txBody>
          <a:bodyPr/>
          <a:lstStyle/>
          <a:p>
            <a:pPr marL="0" indent="0">
              <a:buNone/>
            </a:pPr>
            <a:r>
              <a:rPr lang="de-DE" sz="2600" b="1" dirty="0" smtClean="0"/>
              <a:t> *  </a:t>
            </a:r>
            <a:r>
              <a:rPr lang="de-DE" sz="2400" b="1" dirty="0" smtClean="0"/>
              <a:t>Lehrerteams</a:t>
            </a:r>
          </a:p>
          <a:p>
            <a:pPr marL="57150" indent="0">
              <a:buNone/>
            </a:pPr>
            <a:r>
              <a:rPr lang="de-DE" sz="2400" b="1" dirty="0" smtClean="0"/>
              <a:t>*   Stufenteams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059832" y="3727037"/>
            <a:ext cx="6280441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b="1" dirty="0" smtClean="0"/>
              <a:t>Das Logbuch</a:t>
            </a:r>
          </a:p>
          <a:p>
            <a:pPr lvl="1"/>
            <a:r>
              <a:rPr lang="de-DE" sz="2400" dirty="0" smtClean="0"/>
              <a:t>Das Logbuch dient den Schülern zur Planung und Organisation ihrer Arbeit. </a:t>
            </a:r>
          </a:p>
          <a:p>
            <a:pPr lvl="1"/>
            <a:r>
              <a:rPr lang="de-DE" sz="2400" dirty="0" smtClean="0"/>
              <a:t>Informationsaustausch zwischen Elternhaus und Schule</a:t>
            </a:r>
            <a:endParaRPr lang="de-DE" sz="2400" dirty="0"/>
          </a:p>
        </p:txBody>
      </p:sp>
      <p:pic>
        <p:nvPicPr>
          <p:cNvPr id="3074" name="Picture 2" descr="C:\Users\Dirk\Desktop\Homepage GS\Neue 5er 201516\DSCF25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7" t="6360" r="26703" b="11624"/>
          <a:stretch/>
        </p:blipFill>
        <p:spPr bwMode="auto">
          <a:xfrm rot="-600000">
            <a:off x="725969" y="3355788"/>
            <a:ext cx="2450020" cy="31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irk\Desktop\FinalerEntwurf\Schullogo Gesamtschule Emmerich INTERN1 mit co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0" y="0"/>
            <a:ext cx="185864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teraktive Schaltfläche: Film 4">
            <a:hlinkClick r:id="" action="ppaction://noaction" highlightClick="1"/>
          </p:cNvPr>
          <p:cNvSpPr/>
          <p:nvPr/>
        </p:nvSpPr>
        <p:spPr>
          <a:xfrm>
            <a:off x="7285350" y="5697252"/>
            <a:ext cx="1152128" cy="648072"/>
          </a:xfrm>
          <a:prstGeom prst="actionButtonMovi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b="1" dirty="0" smtClean="0"/>
              <a:t>Entdecken - Üben - Erholen</a:t>
            </a:r>
            <a:endParaRPr lang="de-DE" sz="4000" b="1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907704" y="1556792"/>
            <a:ext cx="8301608" cy="4669979"/>
          </a:xfrm>
        </p:spPr>
        <p:txBody>
          <a:bodyPr>
            <a:noAutofit/>
          </a:bodyPr>
          <a:lstStyle/>
          <a:p>
            <a:endParaRPr lang="de-DE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Klassenrat</a:t>
            </a:r>
          </a:p>
          <a:p>
            <a:pPr lvl="1"/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 und Besprechen des Miteinanders</a:t>
            </a:r>
          </a:p>
          <a:p>
            <a:pPr lvl="1"/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Präsentation von 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Arbeitsergebnissen</a:t>
            </a:r>
          </a:p>
          <a:p>
            <a:pPr lvl="1"/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Besprechen des aktuellen Zeitgeschehens</a:t>
            </a:r>
          </a:p>
          <a:p>
            <a:pPr marL="457200" lvl="1" indent="0">
              <a:buNone/>
            </a:pPr>
            <a:endParaRPr lang="de-DE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Lernbüros </a:t>
            </a:r>
          </a:p>
          <a:p>
            <a:pPr lvl="1"/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 auf individuellem Niveau</a:t>
            </a:r>
          </a:p>
          <a:p>
            <a:pPr lvl="1"/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Begleitung durch Lehrer</a:t>
            </a:r>
          </a:p>
          <a:p>
            <a:pPr lvl="1"/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Klare Struktur</a:t>
            </a:r>
          </a:p>
          <a:p>
            <a:pPr lvl="1"/>
            <a:endParaRPr lang="de-DE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Dirk\Desktop\FinalerEntwurf\Schullogo Gesamtschule Emmerich INTERN1 mit co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0" y="0"/>
            <a:ext cx="185864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1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b="1" dirty="0" smtClean="0"/>
              <a:t>Entdecken - Üben - Erholen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600" b="1" dirty="0" smtClean="0"/>
              <a:t>Lerne, weil du gut bist!!!!!!!!!!</a:t>
            </a:r>
          </a:p>
          <a:p>
            <a:r>
              <a:rPr lang="de-DE" sz="2600" dirty="0" smtClean="0"/>
              <a:t>Das Klassen – Element</a:t>
            </a:r>
          </a:p>
          <a:p>
            <a:pPr lvl="1"/>
            <a:r>
              <a:rPr lang="de-DE" sz="2000" dirty="0" smtClean="0"/>
              <a:t>Schon bei der Anmeldung wählen </a:t>
            </a:r>
            <a:endParaRPr lang="de-DE" sz="2000" dirty="0" smtClean="0"/>
          </a:p>
          <a:p>
            <a:pPr marL="457200" lvl="1" indent="0">
              <a:buNone/>
            </a:pPr>
            <a:r>
              <a:rPr lang="de-DE" sz="2000" dirty="0" smtClean="0"/>
              <a:t>die </a:t>
            </a:r>
            <a:r>
              <a:rPr lang="de-DE" sz="2000" dirty="0" smtClean="0"/>
              <a:t>Schüler und Schülerinnen </a:t>
            </a:r>
            <a:endParaRPr lang="de-DE" sz="2000" dirty="0" smtClean="0"/>
          </a:p>
          <a:p>
            <a:pPr marL="457200" lvl="1" indent="0">
              <a:buNone/>
            </a:pPr>
            <a:r>
              <a:rPr lang="de-DE" sz="2000" dirty="0" smtClean="0"/>
              <a:t>ein </a:t>
            </a:r>
            <a:r>
              <a:rPr lang="de-DE" sz="2000" dirty="0" smtClean="0"/>
              <a:t>Klassenelement (plus 2. Wahl), </a:t>
            </a:r>
            <a:endParaRPr lang="de-DE" sz="2000" dirty="0" smtClean="0"/>
          </a:p>
          <a:p>
            <a:pPr marL="457200" lvl="1" indent="0">
              <a:buNone/>
            </a:pPr>
            <a:r>
              <a:rPr lang="de-DE" sz="2000" dirty="0" smtClean="0"/>
              <a:t>um </a:t>
            </a:r>
            <a:r>
              <a:rPr lang="de-DE" sz="2000" dirty="0" smtClean="0"/>
              <a:t>ihr persönliches Können auszubauen.</a:t>
            </a:r>
          </a:p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530492"/>
              </p:ext>
            </p:extLst>
          </p:nvPr>
        </p:nvGraphicFramePr>
        <p:xfrm>
          <a:off x="6732240" y="1800102"/>
          <a:ext cx="1944216" cy="3962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44216"/>
              </a:tblGrid>
              <a:tr h="565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/>
                        <a:t>Forschen und </a:t>
                      </a:r>
                      <a:r>
                        <a:rPr lang="de-DE" sz="1600" b="1" dirty="0" smtClean="0"/>
                        <a:t>Technik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rgbClr val="C00000"/>
                          </a:solidFill>
                        </a:rPr>
                        <a:t>E- Learning</a:t>
                      </a:r>
                      <a:endParaRPr lang="de-DE" sz="16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65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/>
                        <a:t>Sport und </a:t>
                      </a:r>
                      <a:r>
                        <a:rPr lang="de-DE" sz="1600" b="1" dirty="0" smtClean="0"/>
                        <a:t>Gesundheit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rgbClr val="C00000"/>
                          </a:solidFill>
                        </a:rPr>
                        <a:t>Kneipp Charakter</a:t>
                      </a:r>
                      <a:endParaRPr lang="de-DE" sz="16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573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/>
                        <a:t>Sport und Wettbewerb</a:t>
                      </a:r>
                    </a:p>
                  </a:txBody>
                  <a:tcPr/>
                </a:tc>
              </a:tr>
              <a:tr h="4573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/>
                        <a:t>Sprache und </a:t>
                      </a:r>
                      <a:r>
                        <a:rPr lang="de-DE" sz="1600" b="1" dirty="0" smtClean="0"/>
                        <a:t>Theater </a:t>
                      </a:r>
                      <a:r>
                        <a:rPr lang="de-DE" sz="1600" b="1" dirty="0" err="1" smtClean="0">
                          <a:solidFill>
                            <a:srgbClr val="C00000"/>
                          </a:solidFill>
                        </a:rPr>
                        <a:t>Montessoricharakter</a:t>
                      </a:r>
                      <a:endParaRPr lang="de-DE" sz="16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573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/>
                        <a:t>Kunst und Handwerk</a:t>
                      </a:r>
                    </a:p>
                  </a:txBody>
                  <a:tcPr/>
                </a:tc>
              </a:tr>
              <a:tr h="565846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Kunst und Musik </a:t>
                      </a:r>
                      <a:endParaRPr lang="de-DE" sz="16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e-DE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Dirk\Desktop\FinalerEntwurf\Schullogo Gesamtschule Emmerich INTERN1 mit co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0" y="0"/>
            <a:ext cx="185864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3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Entdecken – Üben - Erholen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Das </a:t>
            </a:r>
            <a:r>
              <a:rPr lang="de-DE" b="1" dirty="0"/>
              <a:t>Entdecken</a:t>
            </a:r>
            <a:r>
              <a:rPr lang="de-DE" dirty="0"/>
              <a:t> findet wie das </a:t>
            </a:r>
            <a:r>
              <a:rPr lang="de-DE" b="1" dirty="0"/>
              <a:t>Üben</a:t>
            </a:r>
            <a:r>
              <a:rPr lang="de-DE" dirty="0"/>
              <a:t> in Strukturen statt, die </a:t>
            </a:r>
            <a:r>
              <a:rPr lang="de-DE" dirty="0" smtClean="0"/>
              <a:t>‚</a:t>
            </a:r>
            <a:r>
              <a:rPr lang="de-DE" i="1" u="sng" dirty="0" smtClean="0"/>
              <a:t>Freiheit </a:t>
            </a:r>
            <a:r>
              <a:rPr lang="de-DE" i="1" u="sng" dirty="0"/>
              <a:t>in </a:t>
            </a:r>
            <a:r>
              <a:rPr lang="de-DE" i="1" u="sng" dirty="0" smtClean="0"/>
              <a:t>Gebundenheit</a:t>
            </a:r>
            <a:r>
              <a:rPr lang="de-DE" u="sng" dirty="0" smtClean="0"/>
              <a:t>‘ </a:t>
            </a:r>
            <a:r>
              <a:rPr lang="de-DE" dirty="0" smtClean="0"/>
              <a:t>spiegeln</a:t>
            </a:r>
            <a:r>
              <a:rPr lang="de-DE" dirty="0"/>
              <a:t>: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 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 smtClean="0">
                <a:solidFill>
                  <a:srgbClr val="C00000"/>
                </a:solidFill>
              </a:rPr>
              <a:t>     O</a:t>
            </a:r>
            <a:r>
              <a:rPr lang="de-DE" b="1" dirty="0" smtClean="0"/>
              <a:t> </a:t>
            </a:r>
            <a:r>
              <a:rPr lang="de-DE" b="1" dirty="0">
                <a:solidFill>
                  <a:srgbClr val="C00000"/>
                </a:solidFill>
              </a:rPr>
              <a:t>Lernen</a:t>
            </a:r>
            <a:r>
              <a:rPr lang="de-DE" dirty="0">
                <a:solidFill>
                  <a:srgbClr val="C00000"/>
                </a:solidFill>
              </a:rPr>
              <a:t> im </a:t>
            </a:r>
            <a:r>
              <a:rPr lang="de-DE" b="1" dirty="0">
                <a:solidFill>
                  <a:srgbClr val="C00000"/>
                </a:solidFill>
              </a:rPr>
              <a:t>Fachunterricht </a:t>
            </a:r>
            <a:r>
              <a:rPr lang="de-DE" dirty="0">
                <a:solidFill>
                  <a:srgbClr val="C00000"/>
                </a:solidFill>
              </a:rPr>
              <a:t>und 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 smtClean="0">
                <a:solidFill>
                  <a:srgbClr val="C00000"/>
                </a:solidFill>
              </a:rPr>
              <a:t>      </a:t>
            </a:r>
            <a:r>
              <a:rPr lang="de-DE" b="1" dirty="0">
                <a:solidFill>
                  <a:srgbClr val="C00000"/>
                </a:solidFill>
              </a:rPr>
              <a:t>   </a:t>
            </a:r>
            <a:r>
              <a:rPr lang="de-DE" dirty="0">
                <a:solidFill>
                  <a:srgbClr val="C00000"/>
                </a:solidFill>
              </a:rPr>
              <a:t>in </a:t>
            </a:r>
            <a:r>
              <a:rPr lang="de-DE" b="1" dirty="0">
                <a:solidFill>
                  <a:srgbClr val="C00000"/>
                </a:solidFill>
              </a:rPr>
              <a:t>Lernbüros            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 smtClean="0">
                <a:solidFill>
                  <a:srgbClr val="C00000"/>
                </a:solidFill>
              </a:rPr>
              <a:t>      </a:t>
            </a:r>
            <a:r>
              <a:rPr lang="de-DE" b="1" dirty="0">
                <a:solidFill>
                  <a:srgbClr val="C00000"/>
                </a:solidFill>
              </a:rPr>
              <a:t>   D - M - E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 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 smtClean="0">
                <a:solidFill>
                  <a:srgbClr val="002060"/>
                </a:solidFill>
              </a:rPr>
              <a:t>     O </a:t>
            </a:r>
            <a:r>
              <a:rPr lang="de-DE" b="1" dirty="0">
                <a:solidFill>
                  <a:srgbClr val="002060"/>
                </a:solidFill>
              </a:rPr>
              <a:t>Lernen </a:t>
            </a:r>
            <a:r>
              <a:rPr lang="de-DE" dirty="0">
                <a:solidFill>
                  <a:srgbClr val="002060"/>
                </a:solidFill>
              </a:rPr>
              <a:t>im </a:t>
            </a:r>
            <a:r>
              <a:rPr lang="de-DE" b="1" dirty="0">
                <a:solidFill>
                  <a:srgbClr val="002060"/>
                </a:solidFill>
              </a:rPr>
              <a:t>Fachunterricht </a:t>
            </a:r>
            <a:r>
              <a:rPr lang="de-DE" dirty="0">
                <a:solidFill>
                  <a:srgbClr val="002060"/>
                </a:solidFill>
              </a:rPr>
              <a:t>und in </a:t>
            </a:r>
            <a:r>
              <a:rPr lang="de-DE" b="1" dirty="0" err="1" smtClean="0">
                <a:solidFill>
                  <a:srgbClr val="002060"/>
                </a:solidFill>
              </a:rPr>
              <a:t>rojetkorientierter</a:t>
            </a:r>
            <a:r>
              <a:rPr lang="de-DE" b="1" dirty="0" smtClean="0">
                <a:solidFill>
                  <a:srgbClr val="002060"/>
                </a:solidFill>
              </a:rPr>
              <a:t> Zeit </a:t>
            </a:r>
            <a:endParaRPr lang="de-DE" b="1" dirty="0">
              <a:solidFill>
                <a:srgbClr val="002060"/>
              </a:solidFill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 smtClean="0">
                <a:solidFill>
                  <a:srgbClr val="002060"/>
                </a:solidFill>
              </a:rPr>
              <a:t>      </a:t>
            </a:r>
            <a:r>
              <a:rPr lang="de-DE" b="1" dirty="0">
                <a:solidFill>
                  <a:srgbClr val="002060"/>
                </a:solidFill>
              </a:rPr>
              <a:t>   GL - KU - NW (BI/CH/PH) - </a:t>
            </a:r>
            <a:r>
              <a:rPr lang="de-DE" b="1" dirty="0" smtClean="0">
                <a:solidFill>
                  <a:srgbClr val="002060"/>
                </a:solidFill>
              </a:rPr>
              <a:t>GL</a:t>
            </a:r>
            <a:r>
              <a:rPr lang="de-DE" b="1" dirty="0" smtClean="0">
                <a:solidFill>
                  <a:srgbClr val="002060"/>
                </a:solidFill>
              </a:rPr>
              <a:t> </a:t>
            </a:r>
            <a:endParaRPr lang="de-DE" b="1" dirty="0">
              <a:solidFill>
                <a:srgbClr val="002060"/>
              </a:solidFill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002060"/>
                </a:solidFill>
              </a:rPr>
              <a:t> 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 smtClean="0">
                <a:solidFill>
                  <a:srgbClr val="FFC000"/>
                </a:solidFill>
              </a:rPr>
              <a:t>     O </a:t>
            </a:r>
            <a:r>
              <a:rPr lang="de-DE" b="1" dirty="0">
                <a:solidFill>
                  <a:srgbClr val="FFC000"/>
                </a:solidFill>
              </a:rPr>
              <a:t>Lernen </a:t>
            </a:r>
            <a:r>
              <a:rPr lang="de-DE" dirty="0">
                <a:solidFill>
                  <a:srgbClr val="FFC000"/>
                </a:solidFill>
              </a:rPr>
              <a:t>im</a:t>
            </a:r>
            <a:r>
              <a:rPr lang="de-DE" b="1" dirty="0">
                <a:solidFill>
                  <a:srgbClr val="FFC000"/>
                </a:solidFill>
              </a:rPr>
              <a:t> Fachunterricht </a:t>
            </a:r>
            <a:r>
              <a:rPr lang="de-DE" dirty="0">
                <a:solidFill>
                  <a:srgbClr val="FFC000"/>
                </a:solidFill>
              </a:rPr>
              <a:t>und in </a:t>
            </a:r>
            <a:r>
              <a:rPr lang="de-DE" b="1" dirty="0">
                <a:solidFill>
                  <a:srgbClr val="FFC000"/>
                </a:solidFill>
              </a:rPr>
              <a:t>Werkstattzeit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 smtClean="0">
                <a:solidFill>
                  <a:srgbClr val="FFC000"/>
                </a:solidFill>
              </a:rPr>
              <a:t>     </a:t>
            </a:r>
            <a:r>
              <a:rPr lang="de-DE" b="1" dirty="0">
                <a:solidFill>
                  <a:srgbClr val="FFC000"/>
                </a:solidFill>
              </a:rPr>
              <a:t>    WP I - Element/2. Fremdsprache - R/PP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    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 smtClean="0">
                <a:solidFill>
                  <a:srgbClr val="00B050"/>
                </a:solidFill>
              </a:rPr>
              <a:t>     O </a:t>
            </a:r>
            <a:r>
              <a:rPr lang="de-DE" b="1" dirty="0">
                <a:solidFill>
                  <a:srgbClr val="00B050"/>
                </a:solidFill>
              </a:rPr>
              <a:t>Lernen </a:t>
            </a:r>
            <a:r>
              <a:rPr lang="de-DE" dirty="0">
                <a:solidFill>
                  <a:srgbClr val="00B050"/>
                </a:solidFill>
              </a:rPr>
              <a:t>im</a:t>
            </a:r>
            <a:r>
              <a:rPr lang="de-DE" b="1" dirty="0">
                <a:solidFill>
                  <a:srgbClr val="00B050"/>
                </a:solidFill>
              </a:rPr>
              <a:t> Fachunterricht    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 smtClean="0">
                <a:solidFill>
                  <a:srgbClr val="00B050"/>
                </a:solidFill>
              </a:rPr>
              <a:t>     </a:t>
            </a:r>
            <a:r>
              <a:rPr lang="de-DE" b="1" dirty="0">
                <a:solidFill>
                  <a:srgbClr val="00B050"/>
                </a:solidFill>
              </a:rPr>
              <a:t>    SP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72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4926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b="1" dirty="0" smtClean="0"/>
              <a:t>Leistungsrückmeldung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9773" y="173538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Prozentual/Punktbewertung als Grundlage der klassischen Benotung</a:t>
            </a:r>
          </a:p>
          <a:p>
            <a:endParaRPr lang="de-DE" dirty="0" smtClean="0"/>
          </a:p>
          <a:p>
            <a:r>
              <a:rPr lang="de-DE" dirty="0" smtClean="0"/>
              <a:t>Klassenarbeiten als Diagnosetests       	entwicklungsorientiert</a:t>
            </a:r>
          </a:p>
          <a:p>
            <a:endParaRPr lang="de-DE" dirty="0" smtClean="0"/>
          </a:p>
          <a:p>
            <a:r>
              <a:rPr lang="de-DE" dirty="0" smtClean="0"/>
              <a:t>Erwerb von Zertifikaten      kompetenzorientiert</a:t>
            </a:r>
          </a:p>
          <a:p>
            <a:endParaRPr lang="de-DE" dirty="0" smtClean="0"/>
          </a:p>
          <a:p>
            <a:r>
              <a:rPr lang="de-DE" dirty="0" smtClean="0"/>
              <a:t>Selbsteinschätzungskultur / Logbuch    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Feedback-Kultur</a:t>
            </a:r>
          </a:p>
          <a:p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35685"/>
            <a:ext cx="390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290888"/>
            <a:ext cx="390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Dirk\Desktop\FinalerEntwurf\Schullogo Gesamtschule Emmerich INTERN1 mit co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0" y="0"/>
            <a:ext cx="185864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5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765495"/>
            <a:ext cx="858964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4800" b="1" dirty="0" smtClean="0"/>
              <a:t>Lernen, Fordern und   Fördern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7171" name="Picture 3" descr="C:\Users\Dirk\Desktop\Homepage GS\BIlder Kinderuni\20141029_1644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" t="11834" r="4592" b="11300"/>
          <a:stretch/>
        </p:blipFill>
        <p:spPr bwMode="auto">
          <a:xfrm rot="600000">
            <a:off x="5034058" y="3625662"/>
            <a:ext cx="3777638" cy="233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irk\Desktop\Homepage GS\BIlder Kinderuni\20141029_16415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t="25372" r="3024" b="12804"/>
          <a:stretch/>
        </p:blipFill>
        <p:spPr bwMode="auto">
          <a:xfrm rot="-600000">
            <a:off x="270276" y="3658949"/>
            <a:ext cx="4153253" cy="224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irk\Desktop\FinalerEntwurf\Schullogo Gesamtschule Emmerich INTERN1 mit co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0" y="0"/>
            <a:ext cx="185864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Lernanlässe konkret</a:t>
            </a:r>
            <a:endParaRPr lang="de-DE" sz="4000" b="1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273911" y="1306527"/>
            <a:ext cx="4978896" cy="1402393"/>
          </a:xfrm>
        </p:spPr>
        <p:txBody>
          <a:bodyPr>
            <a:normAutofit/>
          </a:bodyPr>
          <a:lstStyle/>
          <a:p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Bausteinarbeit </a:t>
            </a:r>
          </a:p>
          <a:p>
            <a:pPr lvl="1"/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Leistungsstarke Schüler fördern mit differenzierten Aufgaben in den Bausteinen und durch zusätzliche </a:t>
            </a:r>
            <a:r>
              <a:rPr lang="de-DE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Lernjobs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zu den Bausteinen </a:t>
            </a:r>
          </a:p>
          <a:p>
            <a:endParaRPr lang="de-DE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45550"/>
            <a:ext cx="1574851" cy="7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222" y="6246089"/>
            <a:ext cx="19526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2"/>
          <a:stretch/>
        </p:blipFill>
        <p:spPr bwMode="auto">
          <a:xfrm>
            <a:off x="251520" y="5877715"/>
            <a:ext cx="2931514" cy="73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947" y="4672791"/>
            <a:ext cx="1409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5" r="6286" b="22856"/>
          <a:stretch/>
        </p:blipFill>
        <p:spPr bwMode="auto">
          <a:xfrm>
            <a:off x="6122163" y="5567884"/>
            <a:ext cx="1642419" cy="90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736" y="4474911"/>
            <a:ext cx="1296144" cy="130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nhaltsplatzhalter 2"/>
          <p:cNvSpPr txBox="1">
            <a:spLocks/>
          </p:cNvSpPr>
          <p:nvPr/>
        </p:nvSpPr>
        <p:spPr>
          <a:xfrm>
            <a:off x="5762949" y="2780928"/>
            <a:ext cx="2360848" cy="908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Außerschulische Lernorte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1580571" y="3604806"/>
            <a:ext cx="3281536" cy="1326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Kooperationen</a:t>
            </a:r>
          </a:p>
          <a:p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5085003" y="3892413"/>
            <a:ext cx="3281536" cy="1326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252807" y="3890136"/>
            <a:ext cx="2115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1" dirty="0" smtClean="0"/>
              <a:t>Wettbewerbe</a:t>
            </a:r>
            <a:endParaRPr lang="de-DE" sz="2000" b="1" dirty="0"/>
          </a:p>
        </p:txBody>
      </p:sp>
      <p:pic>
        <p:nvPicPr>
          <p:cNvPr id="14" name="Picture 2" descr="C:\Users\Dirk\Desktop\FinalerEntwurf\Schullogo Gesamtschule Emmerich INTERN1 mit cod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0" y="0"/>
            <a:ext cx="185864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Besondere Lernanlässe </a:t>
            </a:r>
            <a:r>
              <a:rPr lang="de-DE" sz="3200" b="1" dirty="0" smtClean="0"/>
              <a:t>konkret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84783"/>
            <a:ext cx="5040560" cy="1872209"/>
          </a:xfrm>
        </p:spPr>
        <p:txBody>
          <a:bodyPr>
            <a:normAutofit/>
          </a:bodyPr>
          <a:lstStyle/>
          <a:p>
            <a:pPr>
              <a:buFont typeface="Wingdings"/>
              <a:buChar char="Ø"/>
            </a:pPr>
            <a:r>
              <a:rPr lang="de-DE" sz="1600" u="sng" dirty="0" smtClean="0"/>
              <a:t>Individuelle Sprachenfolge</a:t>
            </a:r>
          </a:p>
          <a:p>
            <a:pPr>
              <a:buFont typeface="Arial" charset="0"/>
              <a:buChar char="•"/>
            </a:pPr>
            <a:r>
              <a:rPr lang="de-DE" sz="1400" dirty="0" smtClean="0"/>
              <a:t>Englisch ab Jg. 5</a:t>
            </a:r>
          </a:p>
          <a:p>
            <a:pPr>
              <a:buFont typeface="Arial" charset="0"/>
              <a:buChar char="•"/>
            </a:pPr>
            <a:r>
              <a:rPr lang="de-DE" sz="1400" dirty="0" smtClean="0"/>
              <a:t>Forscher*</a:t>
            </a:r>
            <a:r>
              <a:rPr lang="de-DE" sz="1400" dirty="0" err="1" smtClean="0"/>
              <a:t>innenzeit</a:t>
            </a:r>
            <a:r>
              <a:rPr lang="de-DE" sz="1400" dirty="0" smtClean="0"/>
              <a:t> im Jg. 6 (S,NL)</a:t>
            </a:r>
          </a:p>
          <a:p>
            <a:pPr>
              <a:buFont typeface="Arial" charset="0"/>
              <a:buChar char="•"/>
            </a:pPr>
            <a:r>
              <a:rPr lang="de-DE" sz="1400" dirty="0" smtClean="0"/>
              <a:t>WP Niederländisch oder Spanisch ab Jg. </a:t>
            </a:r>
            <a:r>
              <a:rPr lang="de-DE" sz="1400" dirty="0"/>
              <a:t>7</a:t>
            </a:r>
            <a:endParaRPr lang="de-DE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de-DE" sz="1400" dirty="0" smtClean="0"/>
              <a:t>2. Fremdsprache ab Jahrgang 9: NL, S, L</a:t>
            </a:r>
          </a:p>
          <a:p>
            <a:pPr>
              <a:buFont typeface="Arial" charset="0"/>
              <a:buChar char="•"/>
            </a:pPr>
            <a:r>
              <a:rPr lang="de-DE" sz="1400" dirty="0" smtClean="0"/>
              <a:t>2. Fremdsprache ab Jg. 11: S, L</a:t>
            </a:r>
          </a:p>
          <a:p>
            <a:pPr>
              <a:buFont typeface="Arial" charset="0"/>
              <a:buChar char="•"/>
            </a:pPr>
            <a:endParaRPr lang="de-DE" sz="1600" dirty="0" smtClean="0"/>
          </a:p>
          <a:p>
            <a:pPr>
              <a:buFont typeface="Arial" charset="0"/>
              <a:buChar char="•"/>
            </a:pPr>
            <a:endParaRPr lang="de-DE" sz="1600" dirty="0" smtClean="0"/>
          </a:p>
          <a:p>
            <a:pPr>
              <a:buFont typeface="Arial" charset="0"/>
              <a:buChar char="•"/>
            </a:pPr>
            <a:endParaRPr lang="de-DE" sz="2600" b="1" dirty="0" smtClean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5724128" y="1916832"/>
            <a:ext cx="25202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300" u="sng" dirty="0" smtClean="0"/>
              <a:t>Berufsorientierung</a:t>
            </a:r>
            <a:endParaRPr lang="de-DE" sz="2300" u="sng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 smtClean="0"/>
              <a:t>Tag der Arbeit ab Stufe 5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 smtClean="0"/>
              <a:t>Potentialanalyse </a:t>
            </a:r>
            <a:r>
              <a:rPr lang="de-DE" sz="2000" dirty="0" smtClean="0"/>
              <a:t>in Stufe 8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 smtClean="0"/>
              <a:t>Berufsorientierungstage in Stufe 8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 smtClean="0"/>
              <a:t>Berufspraktikum in Stufe 9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 smtClean="0"/>
              <a:t>BOK Gruppe in Stufe 9/10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 err="1" smtClean="0"/>
              <a:t>BeReB</a:t>
            </a:r>
            <a:r>
              <a:rPr lang="de-DE" sz="2000" dirty="0" smtClean="0"/>
              <a:t> </a:t>
            </a:r>
            <a:r>
              <a:rPr lang="de-DE" sz="2000" dirty="0" smtClean="0"/>
              <a:t>ab Stufe </a:t>
            </a:r>
            <a:r>
              <a:rPr lang="de-DE" sz="2000" dirty="0" smtClean="0"/>
              <a:t>9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 err="1" smtClean="0"/>
              <a:t>KAoA</a:t>
            </a:r>
            <a:r>
              <a:rPr lang="de-DE" sz="2000" dirty="0" smtClean="0"/>
              <a:t>/</a:t>
            </a:r>
            <a:r>
              <a:rPr lang="de-DE" sz="2000" dirty="0" err="1" smtClean="0"/>
              <a:t>STuBo</a:t>
            </a:r>
            <a:r>
              <a:rPr lang="de-DE" sz="2000" dirty="0" smtClean="0"/>
              <a:t> in der Oberstufe</a:t>
            </a:r>
            <a:endParaRPr lang="de-DE" sz="2000" dirty="0" smtClean="0"/>
          </a:p>
          <a:p>
            <a:pPr>
              <a:buFont typeface="Wingdings"/>
              <a:buChar char="Ø"/>
            </a:pPr>
            <a:endParaRPr lang="de-DE" sz="1400" b="1" dirty="0" smtClean="0"/>
          </a:p>
          <a:p>
            <a:pPr>
              <a:buFont typeface="Wingdings"/>
              <a:buChar char="Ø"/>
            </a:pPr>
            <a:endParaRPr lang="de-DE" sz="1200" b="1" dirty="0" smtClean="0"/>
          </a:p>
        </p:txBody>
      </p:sp>
      <p:sp>
        <p:nvSpPr>
          <p:cNvPr id="5" name="Rechteck 4"/>
          <p:cNvSpPr/>
          <p:nvPr/>
        </p:nvSpPr>
        <p:spPr>
          <a:xfrm>
            <a:off x="395537" y="3987208"/>
            <a:ext cx="374441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u="sng" dirty="0" smtClean="0"/>
              <a:t>Potentialentfaltung</a:t>
            </a:r>
            <a:endParaRPr lang="de-DE" u="sng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smtClean="0"/>
              <a:t>Klassenelement in Jg. 5/6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smtClean="0"/>
              <a:t>Individuelle </a:t>
            </a:r>
            <a:r>
              <a:rPr lang="de-DE" sz="1400" dirty="0" smtClean="0"/>
              <a:t>Elemente </a:t>
            </a:r>
            <a:r>
              <a:rPr lang="de-DE" sz="1400" dirty="0" smtClean="0"/>
              <a:t>in </a:t>
            </a:r>
            <a:r>
              <a:rPr lang="de-DE" sz="1400" dirty="0" smtClean="0"/>
              <a:t>Stufe </a:t>
            </a:r>
            <a:r>
              <a:rPr lang="de-DE" sz="1400" dirty="0" smtClean="0"/>
              <a:t>7</a:t>
            </a:r>
            <a:r>
              <a:rPr lang="de-DE" sz="1400" dirty="0" smtClean="0"/>
              <a:t>-10</a:t>
            </a:r>
            <a:r>
              <a:rPr lang="de-DE" sz="1400" dirty="0" smtClean="0"/>
              <a:t> wie </a:t>
            </a:r>
            <a:r>
              <a:rPr lang="de-DE" sz="1400" dirty="0" smtClean="0"/>
              <a:t>z.B. Sozialpraktikum, Vereinszeit,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 </a:t>
            </a:r>
            <a:r>
              <a:rPr lang="de-DE" sz="1400" dirty="0" smtClean="0"/>
              <a:t>  Kurdisch, engl. Filmclub…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 </a:t>
            </a:r>
            <a:r>
              <a:rPr lang="de-DE" sz="1400" dirty="0" smtClean="0"/>
              <a:t>Individuelles </a:t>
            </a:r>
            <a:r>
              <a:rPr lang="de-DE" sz="1400" dirty="0" smtClean="0"/>
              <a:t>Element/AWARD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 </a:t>
            </a:r>
            <a:r>
              <a:rPr lang="de-DE" sz="1400" dirty="0" smtClean="0"/>
              <a:t>  in Stufe 9/10</a:t>
            </a:r>
          </a:p>
        </p:txBody>
      </p:sp>
      <p:sp>
        <p:nvSpPr>
          <p:cNvPr id="6" name="Rechteck 5"/>
          <p:cNvSpPr/>
          <p:nvPr/>
        </p:nvSpPr>
        <p:spPr>
          <a:xfrm>
            <a:off x="4139953" y="4285837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de-DE" sz="1600" b="1" dirty="0" smtClean="0"/>
              <a:t>Die </a:t>
            </a:r>
            <a:r>
              <a:rPr lang="de-DE" sz="1600" b="1" dirty="0" smtClean="0"/>
              <a:t>Herausforderung in Stufe </a:t>
            </a:r>
            <a:r>
              <a:rPr lang="de-DE" sz="1600" b="1" dirty="0" smtClean="0"/>
              <a:t>8</a:t>
            </a:r>
          </a:p>
          <a:p>
            <a:pPr marL="285750" indent="-285750">
              <a:buFont typeface="Wingdings"/>
              <a:buChar char="Ø"/>
            </a:pPr>
            <a:r>
              <a:rPr lang="de-DE" sz="1600" b="1" dirty="0" smtClean="0"/>
              <a:t>Die Schülerfirmen</a:t>
            </a:r>
          </a:p>
          <a:p>
            <a:pPr marL="285750" indent="-285750">
              <a:buFont typeface="Wingdings"/>
              <a:buChar char="Ø"/>
            </a:pPr>
            <a:r>
              <a:rPr lang="de-DE" sz="1600" b="1" dirty="0" err="1" smtClean="0"/>
              <a:t>Montessorizeit</a:t>
            </a:r>
            <a:r>
              <a:rPr lang="de-DE" sz="1600" b="1" dirty="0" smtClean="0"/>
              <a:t> in Jg. 5</a:t>
            </a:r>
          </a:p>
          <a:p>
            <a:pPr marL="285750" indent="-285750">
              <a:buFont typeface="Wingdings"/>
              <a:buChar char="Ø"/>
            </a:pPr>
            <a:r>
              <a:rPr lang="de-DE" sz="1600" b="1" dirty="0" smtClean="0"/>
              <a:t>Die Lernbüros</a:t>
            </a:r>
          </a:p>
          <a:p>
            <a:pPr marL="285750" indent="-285750">
              <a:buFont typeface="Wingdings"/>
              <a:buChar char="Ø"/>
            </a:pPr>
            <a:r>
              <a:rPr lang="de-DE" sz="1600" b="1" dirty="0" smtClean="0"/>
              <a:t>Wettbewerbe</a:t>
            </a:r>
            <a:endParaRPr lang="de-DE" sz="1600" b="1" dirty="0"/>
          </a:p>
          <a:p>
            <a:pPr marL="285750" indent="-285750">
              <a:buFont typeface="Wingdings"/>
              <a:buChar char="Ø"/>
            </a:pPr>
            <a:r>
              <a:rPr lang="de-DE" sz="1600" b="1" dirty="0" err="1" smtClean="0"/>
              <a:t>Workshopspots</a:t>
            </a:r>
            <a:r>
              <a:rPr lang="de-DE" sz="1600" b="1" dirty="0" smtClean="0"/>
              <a:t> in der Oberstufe</a:t>
            </a:r>
          </a:p>
          <a:p>
            <a:endParaRPr lang="de-DE" sz="1600" b="1" dirty="0" smtClean="0"/>
          </a:p>
        </p:txBody>
      </p:sp>
      <p:pic>
        <p:nvPicPr>
          <p:cNvPr id="8" name="Picture 2" descr="C:\Users\Dirk\Desktop\FinalerEntwurf\Schullogo Gesamtschule Emmerich INTERN1 mit co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0" y="0"/>
            <a:ext cx="185864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9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Förderung konkret 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468760"/>
          </a:xfrm>
        </p:spPr>
        <p:txBody>
          <a:bodyPr>
            <a:normAutofit fontScale="92500" lnSpcReduction="20000"/>
          </a:bodyPr>
          <a:lstStyle/>
          <a:p>
            <a:r>
              <a:rPr lang="de-DE" sz="2000" b="1" dirty="0" smtClean="0"/>
              <a:t>Orthografieförderung mit dem </a:t>
            </a:r>
            <a:r>
              <a:rPr lang="de-DE" sz="2000" b="1" i="1" dirty="0" smtClean="0"/>
              <a:t>Förderprogramm                           nach Reuter-</a:t>
            </a:r>
            <a:r>
              <a:rPr lang="de-DE" sz="2000" b="1" i="1" dirty="0" err="1" smtClean="0"/>
              <a:t>Liehr</a:t>
            </a:r>
            <a:endParaRPr lang="de-DE" sz="2000" b="1" dirty="0" smtClean="0"/>
          </a:p>
          <a:p>
            <a:r>
              <a:rPr lang="de-DE" sz="2000" b="1" i="1" dirty="0" smtClean="0"/>
              <a:t>Der RÜBE Raum</a:t>
            </a:r>
          </a:p>
          <a:p>
            <a:r>
              <a:rPr lang="de-DE" sz="2000" b="1" i="1" dirty="0" err="1" smtClean="0"/>
              <a:t>Diskalkulie</a:t>
            </a:r>
            <a:r>
              <a:rPr lang="de-DE" sz="2000" b="1" i="1" dirty="0" smtClean="0"/>
              <a:t> Förderung</a:t>
            </a:r>
            <a:endParaRPr lang="de-DE" sz="2000" b="1" i="1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014192" y="2996952"/>
            <a:ext cx="4608512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 smtClean="0"/>
              <a:t>Brückenkurse </a:t>
            </a:r>
            <a:r>
              <a:rPr lang="de-DE" sz="2200" b="1" i="1" dirty="0" smtClean="0"/>
              <a:t>Deutsch als </a:t>
            </a:r>
            <a:r>
              <a:rPr lang="de-DE" sz="2200" b="1" i="1" dirty="0" smtClean="0"/>
              <a:t>Zielsprache</a:t>
            </a:r>
            <a:endParaRPr lang="de-DE" sz="2200" b="1" i="1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55576" y="4072716"/>
            <a:ext cx="31512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/>
              <a:t> Buchbares </a:t>
            </a:r>
            <a:r>
              <a:rPr lang="de-DE" sz="2000" b="1" dirty="0" smtClean="0"/>
              <a:t>Lernbüro</a:t>
            </a:r>
          </a:p>
          <a:p>
            <a:r>
              <a:rPr lang="de-DE" sz="2000" b="1" dirty="0" smtClean="0"/>
              <a:t>    </a:t>
            </a:r>
            <a:r>
              <a:rPr lang="de-DE" sz="2000" b="1" dirty="0" smtClean="0"/>
              <a:t>  pro </a:t>
            </a:r>
            <a:r>
              <a:rPr lang="de-DE" sz="2000" b="1" dirty="0" smtClean="0"/>
              <a:t>Quartal </a:t>
            </a:r>
            <a:endParaRPr lang="de-DE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Digitale Lernplattformen</a:t>
            </a:r>
            <a:endParaRPr lang="de-DE" sz="2000" b="1" dirty="0"/>
          </a:p>
        </p:txBody>
      </p:sp>
      <p:sp>
        <p:nvSpPr>
          <p:cNvPr id="7" name="Rechteck 6"/>
          <p:cNvSpPr/>
          <p:nvPr/>
        </p:nvSpPr>
        <p:spPr>
          <a:xfrm>
            <a:off x="4393863" y="4657491"/>
            <a:ext cx="3009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/>
              <a:t>Logopädin in der Schule</a:t>
            </a:r>
            <a:endParaRPr lang="de-DE" sz="2000" b="1" dirty="0"/>
          </a:p>
        </p:txBody>
      </p:sp>
      <p:sp>
        <p:nvSpPr>
          <p:cNvPr id="8" name="Rechteck 7"/>
          <p:cNvSpPr/>
          <p:nvPr/>
        </p:nvSpPr>
        <p:spPr>
          <a:xfrm>
            <a:off x="1187624" y="54452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/>
              <a:t>Individuelles Lernbüro am Dienstag in Mathematik und zum Vokabellernen</a:t>
            </a:r>
            <a:endParaRPr lang="de-DE" sz="2000" b="1" dirty="0"/>
          </a:p>
        </p:txBody>
      </p:sp>
      <p:pic>
        <p:nvPicPr>
          <p:cNvPr id="9" name="Picture 2" descr="C:\Users\Dirk\Desktop\FinalerEntwurf\Schullogo Gesamtschule Emmerich INTERN1 mit co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0" y="0"/>
            <a:ext cx="185864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12576" y="116632"/>
            <a:ext cx="8517632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Was bedeutet das </a:t>
            </a:r>
            <a:br>
              <a:rPr lang="de-DE" b="1" dirty="0" smtClean="0"/>
            </a:br>
            <a:r>
              <a:rPr lang="de-DE" b="1" dirty="0" smtClean="0"/>
              <a:t>Konzept auch 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0928" y="1844824"/>
            <a:ext cx="6814422" cy="4525963"/>
          </a:xfrm>
        </p:spPr>
        <p:txBody>
          <a:bodyPr>
            <a:normAutofit/>
          </a:bodyPr>
          <a:lstStyle/>
          <a:p>
            <a:endParaRPr lang="de-DE" sz="1600" dirty="0" smtClean="0"/>
          </a:p>
          <a:p>
            <a:r>
              <a:rPr lang="de-DE" sz="1600" dirty="0" smtClean="0"/>
              <a:t>In den Schultaschen befinden sich </a:t>
            </a:r>
            <a:r>
              <a:rPr lang="de-DE" sz="1600" dirty="0" smtClean="0"/>
              <a:t>im Jahrgang 5 und 6 nur </a:t>
            </a:r>
            <a:r>
              <a:rPr lang="de-DE" sz="1600" dirty="0" smtClean="0"/>
              <a:t>Schreibmaterial, das Logbuch, Sportzeug  und alle Hefte</a:t>
            </a:r>
            <a:r>
              <a:rPr lang="de-DE" sz="1600" dirty="0" smtClean="0"/>
              <a:t>.</a:t>
            </a:r>
          </a:p>
          <a:p>
            <a:r>
              <a:rPr lang="de-DE" sz="1600" dirty="0" smtClean="0"/>
              <a:t>Die </a:t>
            </a:r>
            <a:r>
              <a:rPr lang="de-DE" sz="1600" dirty="0" smtClean="0"/>
              <a:t>Bücher verbleiben in den Boxen der </a:t>
            </a:r>
            <a:r>
              <a:rPr lang="de-DE" sz="1600" dirty="0" err="1" smtClean="0"/>
              <a:t>SchülerInnen</a:t>
            </a:r>
            <a:r>
              <a:rPr lang="de-DE" sz="1600" dirty="0" smtClean="0"/>
              <a:t> im Klassenraum, können aber jederzeit mitgenommen werden.</a:t>
            </a:r>
          </a:p>
          <a:p>
            <a:endParaRPr lang="de-DE" dirty="0" smtClean="0"/>
          </a:p>
          <a:p>
            <a:r>
              <a:rPr lang="de-DE" sz="1800" dirty="0" smtClean="0"/>
              <a:t>Lehrerraumprinzip ab Stufe 7. </a:t>
            </a:r>
            <a:endParaRPr lang="de-DE" sz="1800" dirty="0"/>
          </a:p>
        </p:txBody>
      </p:sp>
      <p:pic>
        <p:nvPicPr>
          <p:cNvPr id="10242" name="Picture 2" descr="C:\Users\Dirk\Desktop\Homepage GS\Neue 5er 201516\DSCF25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30" y="3356992"/>
            <a:ext cx="3342244" cy="250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irk\Desktop\FinalerEntwurf\Schullogo Gesamtschule Emmerich INTERN1 mit co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0" y="0"/>
            <a:ext cx="185864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irk\Desktop\FinalerEntwurf\Schullogo Gesamtschule Emmerich INTERN1 mit co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0" y="0"/>
            <a:ext cx="185864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88640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800" b="1" dirty="0" smtClean="0"/>
              <a:t>Welche schulgesetzlichen Grundlagen gibt es für die Gesamtschule?</a:t>
            </a:r>
            <a:endParaRPr lang="de-DE" sz="4800" b="1" dirty="0"/>
          </a:p>
        </p:txBody>
      </p:sp>
      <p:pic>
        <p:nvPicPr>
          <p:cNvPr id="1027" name="Picture 3" descr="C:\Users\Dirk\Desktop\Homepage GS\Neue 5er 201516\Verwndet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5191720" y="3574132"/>
            <a:ext cx="3262614" cy="24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3" t="17864" r="22083" b="13277"/>
          <a:stretch/>
        </p:blipFill>
        <p:spPr bwMode="auto">
          <a:xfrm rot="-600000">
            <a:off x="451450" y="3559236"/>
            <a:ext cx="3784613" cy="247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3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719064"/>
          </a:xfrm>
        </p:spPr>
        <p:txBody>
          <a:bodyPr>
            <a:noAutofit/>
          </a:bodyPr>
          <a:lstStyle/>
          <a:p>
            <a:r>
              <a:rPr lang="de-DE" sz="4800" b="1" dirty="0" smtClean="0"/>
              <a:t>Was bedeutet der Ganztag?</a:t>
            </a:r>
            <a:endParaRPr lang="de-DE" sz="4800" b="1" dirty="0"/>
          </a:p>
        </p:txBody>
      </p:sp>
      <p:pic>
        <p:nvPicPr>
          <p:cNvPr id="11266" name="Picture 2" descr="C:\Users\Dirk\Desktop\Homepage GS\Bilder Allg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4908502" y="3748622"/>
            <a:ext cx="3374571" cy="25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687297" y="3735580"/>
            <a:ext cx="3770358" cy="226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irk\Desktop\FinalerEntwurf\Schullogo Gesamtschule Emmerich INTERN1 mit co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0" y="0"/>
            <a:ext cx="185864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Unterrichtszeiten</a:t>
            </a:r>
            <a:endParaRPr lang="de-DE" sz="4000" b="1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532397" y="119675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>
                <a:latin typeface="Arial"/>
              </a:rPr>
              <a:t> </a:t>
            </a:r>
            <a:r>
              <a:rPr lang="de-DE" dirty="0" smtClean="0">
                <a:latin typeface="Arial"/>
              </a:rPr>
              <a:t>  </a:t>
            </a:r>
            <a:r>
              <a:rPr lang="de-DE" dirty="0">
                <a:latin typeface="Arial"/>
              </a:rPr>
              <a:t/>
            </a:r>
            <a:br>
              <a:rPr lang="de-DE" dirty="0">
                <a:latin typeface="Arial"/>
              </a:rPr>
            </a:br>
            <a:r>
              <a:rPr lang="de-DE" dirty="0" smtClean="0">
                <a:latin typeface="Arial"/>
              </a:rPr>
              <a:t>    </a:t>
            </a:r>
            <a:r>
              <a:rPr lang="de-DE" b="1" dirty="0" smtClean="0">
                <a:latin typeface="Arial"/>
              </a:rPr>
              <a:t>Montag – Mittwoch – Donnerstag:</a:t>
            </a:r>
          </a:p>
          <a:p>
            <a:pPr marL="0" indent="0">
              <a:buNone/>
            </a:pPr>
            <a:r>
              <a:rPr lang="de-DE" dirty="0">
                <a:latin typeface="Arial"/>
              </a:rPr>
              <a:t> </a:t>
            </a:r>
            <a:r>
              <a:rPr lang="de-DE" dirty="0" smtClean="0">
                <a:latin typeface="Arial"/>
              </a:rPr>
              <a:t>   8.00 </a:t>
            </a:r>
            <a:r>
              <a:rPr lang="de-DE" dirty="0">
                <a:latin typeface="Arial"/>
              </a:rPr>
              <a:t>- </a:t>
            </a:r>
            <a:r>
              <a:rPr lang="de-DE" dirty="0" smtClean="0">
                <a:latin typeface="Arial"/>
              </a:rPr>
              <a:t>15.00 </a:t>
            </a:r>
            <a:r>
              <a:rPr lang="de-DE" dirty="0">
                <a:latin typeface="Arial"/>
              </a:rPr>
              <a:t>Uhr </a:t>
            </a:r>
            <a:br>
              <a:rPr lang="de-DE" dirty="0">
                <a:latin typeface="Arial"/>
              </a:rPr>
            </a:br>
            <a:r>
              <a:rPr lang="de-DE" dirty="0">
                <a:latin typeface="Arial"/>
              </a:rPr>
              <a:t> </a:t>
            </a:r>
            <a:r>
              <a:rPr lang="de-DE" dirty="0" smtClean="0">
                <a:latin typeface="Arial"/>
              </a:rPr>
              <a:t>  </a:t>
            </a:r>
          </a:p>
          <a:p>
            <a:pPr marL="0" indent="0">
              <a:buNone/>
            </a:pPr>
            <a:r>
              <a:rPr lang="de-DE" b="1" dirty="0">
                <a:latin typeface="Arial"/>
              </a:rPr>
              <a:t> </a:t>
            </a:r>
            <a:r>
              <a:rPr lang="de-DE" b="1" dirty="0" smtClean="0">
                <a:latin typeface="Arial"/>
              </a:rPr>
              <a:t>   Dienstag </a:t>
            </a:r>
          </a:p>
          <a:p>
            <a:pPr marL="0" indent="0">
              <a:buNone/>
            </a:pPr>
            <a:r>
              <a:rPr lang="de-DE" dirty="0">
                <a:latin typeface="Arial"/>
              </a:rPr>
              <a:t> </a:t>
            </a:r>
            <a:r>
              <a:rPr lang="de-DE" dirty="0" smtClean="0">
                <a:latin typeface="Arial"/>
              </a:rPr>
              <a:t>   8 </a:t>
            </a:r>
            <a:r>
              <a:rPr lang="de-DE" dirty="0">
                <a:latin typeface="Arial"/>
              </a:rPr>
              <a:t>- 13.15 </a:t>
            </a:r>
            <a:r>
              <a:rPr lang="de-DE" dirty="0" smtClean="0">
                <a:latin typeface="Arial"/>
              </a:rPr>
              <a:t>Uhr  </a:t>
            </a:r>
          </a:p>
          <a:p>
            <a:pPr marL="0" indent="0">
              <a:buNone/>
            </a:pPr>
            <a:r>
              <a:rPr lang="de-DE" dirty="0">
                <a:latin typeface="Arial"/>
              </a:rPr>
              <a:t> </a:t>
            </a:r>
            <a:r>
              <a:rPr lang="de-DE" dirty="0" smtClean="0">
                <a:latin typeface="Arial"/>
              </a:rPr>
              <a:t>   </a:t>
            </a:r>
            <a:r>
              <a:rPr lang="de-DE" sz="2600" dirty="0" smtClean="0">
                <a:latin typeface="Arial"/>
              </a:rPr>
              <a:t>freiwillige AG Zeit bis 14.15 Uhr</a:t>
            </a:r>
            <a:r>
              <a:rPr lang="de-DE" sz="2600" dirty="0">
                <a:latin typeface="Arial"/>
              </a:rPr>
              <a:t/>
            </a:r>
            <a:br>
              <a:rPr lang="de-DE" sz="2600" dirty="0">
                <a:latin typeface="Arial"/>
              </a:rPr>
            </a:br>
            <a:r>
              <a:rPr lang="de-DE" sz="2600" dirty="0" smtClean="0">
                <a:latin typeface="Arial"/>
              </a:rPr>
              <a:t>     </a:t>
            </a:r>
          </a:p>
          <a:p>
            <a:pPr marL="0" indent="0">
              <a:buNone/>
            </a:pPr>
            <a:r>
              <a:rPr lang="de-DE" sz="2600" b="1" dirty="0">
                <a:latin typeface="Arial"/>
              </a:rPr>
              <a:t> </a:t>
            </a:r>
            <a:r>
              <a:rPr lang="de-DE" sz="2600" b="1" dirty="0" smtClean="0">
                <a:latin typeface="Arial"/>
              </a:rPr>
              <a:t>     </a:t>
            </a:r>
            <a:r>
              <a:rPr lang="de-DE" b="1" dirty="0" smtClean="0">
                <a:latin typeface="Arial"/>
              </a:rPr>
              <a:t>Freitag </a:t>
            </a:r>
          </a:p>
          <a:p>
            <a:pPr marL="0" indent="0">
              <a:buNone/>
            </a:pPr>
            <a:r>
              <a:rPr lang="de-DE" dirty="0">
                <a:latin typeface="Arial"/>
              </a:rPr>
              <a:t> </a:t>
            </a:r>
            <a:r>
              <a:rPr lang="de-DE" dirty="0" smtClean="0">
                <a:latin typeface="Arial"/>
              </a:rPr>
              <a:t>    8 </a:t>
            </a:r>
            <a:r>
              <a:rPr lang="de-DE" dirty="0">
                <a:latin typeface="Arial"/>
              </a:rPr>
              <a:t>- 13.15 </a:t>
            </a:r>
            <a:r>
              <a:rPr lang="de-DE" dirty="0" smtClean="0">
                <a:latin typeface="Arial"/>
              </a:rPr>
              <a:t>Uhr</a:t>
            </a:r>
          </a:p>
          <a:p>
            <a:pPr marL="0" indent="0">
              <a:buNone/>
            </a:pPr>
            <a:r>
              <a:rPr lang="de-DE" sz="2600" dirty="0">
                <a:latin typeface="Arial"/>
              </a:rPr>
              <a:t> </a:t>
            </a:r>
            <a:r>
              <a:rPr lang="de-DE" sz="2600" dirty="0" smtClean="0">
                <a:latin typeface="Arial"/>
              </a:rPr>
              <a:t>     freiwillige Arbeitszeit bis 14.00 </a:t>
            </a:r>
            <a:r>
              <a:rPr lang="de-DE" sz="2600" dirty="0" smtClean="0">
                <a:latin typeface="Arial"/>
              </a:rPr>
              <a:t>Uhr</a:t>
            </a:r>
          </a:p>
          <a:p>
            <a:pPr marL="0" indent="0">
              <a:buNone/>
            </a:pPr>
            <a:endParaRPr lang="de-DE" sz="2600" dirty="0" smtClean="0">
              <a:latin typeface="Arial"/>
            </a:endParaRPr>
          </a:p>
          <a:p>
            <a:pPr marL="0" indent="0">
              <a:buNone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Sanfter Anfang in Jg. 5 und 6 um 7:50 – 8:00 Uhr an allen Schultagen</a:t>
            </a:r>
            <a:r>
              <a:rPr lang="de-DE" sz="2600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/>
            </a:r>
            <a:br>
              <a:rPr lang="de-DE" sz="2600" dirty="0">
                <a:solidFill>
                  <a:schemeClr val="accent6">
                    <a:lumMod val="75000"/>
                  </a:schemeClr>
                </a:solidFill>
                <a:latin typeface="Arial"/>
              </a:rPr>
            </a:br>
            <a:endParaRPr lang="de-DE" sz="2600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 marL="0" indent="0">
              <a:buNone/>
            </a:pPr>
            <a:r>
              <a:rPr lang="de-DE" dirty="0">
                <a:latin typeface="Arial"/>
              </a:rPr>
              <a:t> </a:t>
            </a: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539552" y="515719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4400" dirty="0" smtClean="0">
                <a:solidFill>
                  <a:srgbClr val="FFC000"/>
                </a:solidFill>
              </a:rPr>
              <a:t>An allen Tagen ist die pädagogische Betreuung durch die Mitarbeiter des Jugendcafés  ohne Kosten  von 14.00 bis 18.00 Uhr gesichert.</a:t>
            </a:r>
            <a:endParaRPr lang="de-DE" sz="4400" dirty="0">
              <a:solidFill>
                <a:srgbClr val="FFC000"/>
              </a:solidFill>
            </a:endParaRPr>
          </a:p>
        </p:txBody>
      </p:sp>
      <p:pic>
        <p:nvPicPr>
          <p:cNvPr id="7" name="Picture 2" descr="C:\Users\Dirk\Desktop\FinalerEntwurf\Schullogo Gesamtschule Emmerich INTERN1 mit co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0" y="0"/>
            <a:ext cx="185864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Tagesrhythmus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5297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Exemplarischer Stundenplan</a:t>
            </a:r>
            <a:br>
              <a:rPr lang="de-DE" dirty="0" smtClean="0"/>
            </a:br>
            <a:r>
              <a:rPr lang="de-DE" dirty="0" smtClean="0"/>
              <a:t>Stufe 5/6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568153"/>
              </p:ext>
            </p:extLst>
          </p:nvPr>
        </p:nvGraphicFramePr>
        <p:xfrm>
          <a:off x="1763688" y="2348880"/>
          <a:ext cx="5616624" cy="2891790"/>
        </p:xfrm>
        <a:graphic>
          <a:graphicData uri="http://schemas.openxmlformats.org/drawingml/2006/table">
            <a:tbl>
              <a:tblPr firstRow="1" firstCol="1" bandRow="1"/>
              <a:tblGrid>
                <a:gridCol w="917503"/>
                <a:gridCol w="1038253"/>
                <a:gridCol w="676922"/>
                <a:gridCol w="958668"/>
                <a:gridCol w="1012639"/>
                <a:gridCol w="1012639"/>
              </a:tblGrid>
              <a:tr h="42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Montag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Dienstag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Mittwoch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Donnerstag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Freitag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7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1./2.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Deutsch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Sport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Musik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Englisch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Natur-wissenschaften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Pause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7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3./4.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Englisch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Lernbüro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Gesellschafts-lehre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Natur-wissenschaften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Deutsch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Pause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5./6.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Mathematik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ök.</a:t>
                      </a: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Religion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Lernbüro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Mathematik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Lernbüro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/Klassenrat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 Mittagspause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57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8./9.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Klassenelement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AGs (Stufe </a:t>
                      </a: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Lernbüro XL 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Fremdsprache (Stufe </a:t>
                      </a: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Lernbüro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594928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Exemplarischer Stundenplan in Stufe 5 und 6</a:t>
            </a:r>
            <a:endParaRPr kumimoji="0" lang="de-DE" altLang="de-D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Ab 15.20 Uhr kann bis zu den Abendstunden an Aktivitäten des Kooperationspartners ‚</a:t>
            </a: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Jugendcafe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‘ , Brink 1 teilgenommen werden.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14908"/>
            <a:ext cx="8229600" cy="1143000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Organisationspflichten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5279723"/>
          </a:xfrm>
        </p:spPr>
        <p:txBody>
          <a:bodyPr>
            <a:normAutofit/>
          </a:bodyPr>
          <a:lstStyle/>
          <a:p>
            <a:r>
              <a:rPr lang="de-DE" sz="1000" dirty="0" smtClean="0"/>
              <a:t>Klassenbuch.- und Kursheftführung und </a:t>
            </a:r>
            <a:r>
              <a:rPr lang="de-DE" sz="1000" dirty="0" smtClean="0"/>
              <a:t>Kontrolle (</a:t>
            </a:r>
            <a:r>
              <a:rPr lang="de-DE" sz="1000" dirty="0" err="1" smtClean="0"/>
              <a:t>webUntis</a:t>
            </a:r>
            <a:r>
              <a:rPr lang="de-DE" sz="1000" dirty="0" smtClean="0"/>
              <a:t>)</a:t>
            </a:r>
            <a:endParaRPr lang="de-DE" sz="1000" dirty="0" smtClean="0"/>
          </a:p>
          <a:p>
            <a:r>
              <a:rPr lang="de-DE" sz="1000" dirty="0" smtClean="0"/>
              <a:t>Eintrag von Terminen/ Klassenarbeiten + </a:t>
            </a:r>
            <a:r>
              <a:rPr lang="de-DE" sz="1000" dirty="0" smtClean="0"/>
              <a:t>Mediennutzung (Aushänge)</a:t>
            </a:r>
          </a:p>
          <a:p>
            <a:r>
              <a:rPr lang="de-DE" sz="1000" dirty="0" smtClean="0"/>
              <a:t>Vorlage des </a:t>
            </a:r>
            <a:r>
              <a:rPr lang="de-DE" sz="1000" dirty="0" err="1" smtClean="0"/>
              <a:t>Klassenarbeitenspiegels</a:t>
            </a:r>
            <a:r>
              <a:rPr lang="de-DE" sz="1000" dirty="0" smtClean="0"/>
              <a:t> und einer </a:t>
            </a:r>
            <a:r>
              <a:rPr lang="de-DE" sz="1000" dirty="0" err="1" smtClean="0"/>
              <a:t>exempl</a:t>
            </a:r>
            <a:r>
              <a:rPr lang="de-DE" sz="1000" dirty="0" smtClean="0"/>
              <a:t>. Arbeit bei der Schulleitung (Verteilungsplan)</a:t>
            </a:r>
            <a:endParaRPr lang="de-DE" sz="1000" dirty="0" smtClean="0"/>
          </a:p>
          <a:p>
            <a:r>
              <a:rPr lang="de-DE" sz="1000" dirty="0" smtClean="0"/>
              <a:t>Organisation von Wandertagen </a:t>
            </a:r>
            <a:r>
              <a:rPr lang="de-DE" sz="1000" dirty="0" smtClean="0"/>
              <a:t>und Exkursionen</a:t>
            </a:r>
          </a:p>
          <a:p>
            <a:r>
              <a:rPr lang="de-DE" sz="1000" dirty="0" smtClean="0"/>
              <a:t>Abgabe der Beurteilungsbeiträge (Noten und Bemerkungen/Diagnose)</a:t>
            </a:r>
          </a:p>
          <a:p>
            <a:r>
              <a:rPr lang="de-DE" sz="1000" dirty="0" smtClean="0"/>
              <a:t>Organisation der Ordnungsdienste </a:t>
            </a:r>
            <a:r>
              <a:rPr lang="de-DE" sz="1000" dirty="0" smtClean="0"/>
              <a:t>der Klasse</a:t>
            </a:r>
          </a:p>
          <a:p>
            <a:r>
              <a:rPr lang="de-DE" sz="1000" b="1" dirty="0" smtClean="0"/>
              <a:t>Logbuchkontrolle inkl. Unterschrift</a:t>
            </a:r>
          </a:p>
          <a:p>
            <a:r>
              <a:rPr lang="de-DE" sz="1000" dirty="0" smtClean="0"/>
              <a:t>Sauberkeit + Ordnung in den Räumen</a:t>
            </a:r>
          </a:p>
          <a:p>
            <a:r>
              <a:rPr lang="de-DE" sz="1000" dirty="0" smtClean="0"/>
              <a:t>Einsammeln, Ordnen und Abgabe von </a:t>
            </a:r>
            <a:r>
              <a:rPr lang="de-DE" sz="1000" dirty="0" smtClean="0"/>
              <a:t>Wahlzetteln</a:t>
            </a:r>
            <a:r>
              <a:rPr lang="de-DE" sz="1000" dirty="0" smtClean="0"/>
              <a:t>…</a:t>
            </a:r>
          </a:p>
          <a:p>
            <a:r>
              <a:rPr lang="de-DE" sz="1000" dirty="0" smtClean="0"/>
              <a:t>Anwesenheit </a:t>
            </a:r>
            <a:r>
              <a:rPr lang="de-DE" sz="1000" dirty="0" smtClean="0"/>
              <a:t>in der Schule mind. 15 </a:t>
            </a:r>
            <a:r>
              <a:rPr lang="de-DE" sz="1000" dirty="0" smtClean="0"/>
              <a:t>Minuten vor Unterrichtsbeginn</a:t>
            </a:r>
          </a:p>
          <a:p>
            <a:r>
              <a:rPr lang="de-DE" sz="1000" dirty="0" smtClean="0"/>
              <a:t>Zuverlässiges regelmäßiges Lesen </a:t>
            </a:r>
            <a:r>
              <a:rPr lang="de-DE" sz="1000" dirty="0" smtClean="0"/>
              <a:t>des Briefings, div. Einladungen und </a:t>
            </a:r>
            <a:r>
              <a:rPr lang="de-DE" sz="1000" dirty="0" smtClean="0"/>
              <a:t>Protokolle über die Lernplattform – Kachel ‚Lehrerzimmer‘</a:t>
            </a:r>
            <a:endParaRPr lang="de-DE" sz="1000" dirty="0" smtClean="0"/>
          </a:p>
          <a:p>
            <a:r>
              <a:rPr lang="de-DE" sz="1000" dirty="0" smtClean="0"/>
              <a:t>Nachrichten</a:t>
            </a:r>
            <a:r>
              <a:rPr lang="de-DE" sz="1000" dirty="0" smtClean="0"/>
              <a:t> </a:t>
            </a:r>
            <a:r>
              <a:rPr lang="de-DE" sz="1000" dirty="0" smtClean="0"/>
              <a:t>an die SL über </a:t>
            </a:r>
            <a:r>
              <a:rPr lang="de-DE" sz="1000" dirty="0" err="1" smtClean="0"/>
              <a:t>itsLearning</a:t>
            </a:r>
            <a:r>
              <a:rPr lang="de-DE" sz="1000" dirty="0" smtClean="0"/>
              <a:t> </a:t>
            </a:r>
          </a:p>
          <a:p>
            <a:r>
              <a:rPr lang="de-DE" sz="1000" dirty="0" smtClean="0"/>
              <a:t>Kenntnisnahme der </a:t>
            </a:r>
            <a:r>
              <a:rPr lang="de-DE" sz="1000" dirty="0" smtClean="0"/>
              <a:t>Aktualisierung </a:t>
            </a:r>
            <a:r>
              <a:rPr lang="de-DE" sz="1000" dirty="0" smtClean="0"/>
              <a:t>des Terminplans</a:t>
            </a:r>
          </a:p>
          <a:p>
            <a:r>
              <a:rPr lang="de-DE" sz="1000" dirty="0" smtClean="0"/>
              <a:t>Durchführung der Aufsichten</a:t>
            </a:r>
          </a:p>
          <a:p>
            <a:r>
              <a:rPr lang="de-DE" sz="1000" dirty="0" smtClean="0"/>
              <a:t>Rückgabe der Klassenarbeiten nach 14 Tagen </a:t>
            </a:r>
            <a:r>
              <a:rPr lang="de-DE" sz="1000" dirty="0"/>
              <a:t>(</a:t>
            </a:r>
            <a:r>
              <a:rPr lang="de-DE" sz="1000" dirty="0" smtClean="0"/>
              <a:t>spätestens)</a:t>
            </a:r>
          </a:p>
          <a:p>
            <a:r>
              <a:rPr lang="de-DE" sz="1000" dirty="0" smtClean="0"/>
              <a:t>Abgabe der Beurteilungen </a:t>
            </a:r>
            <a:r>
              <a:rPr lang="de-DE" sz="1000" dirty="0" smtClean="0"/>
              <a:t>von Kollegen/Ausbildung spätestens 14 Tage nach Beendigung der Begleitung</a:t>
            </a:r>
            <a:endParaRPr lang="de-DE" sz="1000" dirty="0" smtClean="0"/>
          </a:p>
          <a:p>
            <a:r>
              <a:rPr lang="de-DE" sz="1000" dirty="0" smtClean="0"/>
              <a:t>Durchführung des Klassenrats einmal pro Woche</a:t>
            </a:r>
          </a:p>
          <a:p>
            <a:r>
              <a:rPr lang="de-DE" sz="1000" dirty="0" smtClean="0"/>
              <a:t>Wirtschaftlichkeit bei Kopien</a:t>
            </a:r>
          </a:p>
          <a:p>
            <a:r>
              <a:rPr lang="de-DE" sz="1000" dirty="0" err="1" smtClean="0"/>
              <a:t>Komplettisierung</a:t>
            </a:r>
            <a:r>
              <a:rPr lang="de-DE" sz="1000" dirty="0" smtClean="0"/>
              <a:t> der schulinternen Lehrpläne und aktualisierte Bearbeitung </a:t>
            </a:r>
            <a:r>
              <a:rPr lang="de-DE" sz="1000" dirty="0" smtClean="0"/>
              <a:t>der Bausteine zu individuellen Lernplänen </a:t>
            </a:r>
            <a:endParaRPr lang="de-DE" sz="1000" dirty="0" smtClean="0"/>
          </a:p>
          <a:p>
            <a:r>
              <a:rPr lang="de-DE" sz="1000" dirty="0" smtClean="0"/>
              <a:t>Erstellen der Lernpläne zu den aktuellen Bausteinen für jeden Unterricht auf </a:t>
            </a:r>
            <a:r>
              <a:rPr lang="de-DE" sz="1000" dirty="0" err="1" smtClean="0"/>
              <a:t>itsLearning</a:t>
            </a:r>
            <a:endParaRPr lang="de-DE" sz="1000" dirty="0" smtClean="0"/>
          </a:p>
          <a:p>
            <a:r>
              <a:rPr lang="de-DE" sz="1000" dirty="0" smtClean="0"/>
              <a:t>Enge Kommunikation mit den Schüler*innen – auch über </a:t>
            </a:r>
            <a:r>
              <a:rPr lang="de-DE" sz="1000" dirty="0" err="1" smtClean="0"/>
              <a:t>itsLearning</a:t>
            </a:r>
            <a:endParaRPr lang="de-DE" sz="1000" dirty="0" smtClean="0"/>
          </a:p>
          <a:p>
            <a:r>
              <a:rPr lang="de-DE" sz="1000" dirty="0" smtClean="0"/>
              <a:t>Überprüfung </a:t>
            </a:r>
            <a:r>
              <a:rPr lang="de-DE" sz="1000" dirty="0" smtClean="0"/>
              <a:t>der Schülerarbeiten (Bausteine/</a:t>
            </a:r>
            <a:r>
              <a:rPr lang="de-DE" sz="1000" dirty="0" err="1" smtClean="0"/>
              <a:t>Lernjobs</a:t>
            </a:r>
            <a:r>
              <a:rPr lang="de-DE" sz="1000" dirty="0" smtClean="0"/>
              <a:t>), Korrekturkennzeichnung &gt; regelmäßig und exemplarisch</a:t>
            </a:r>
          </a:p>
          <a:p>
            <a:endParaRPr lang="de-DE" sz="1000" dirty="0" smtClean="0"/>
          </a:p>
          <a:p>
            <a:endParaRPr lang="de-DE" sz="1000" dirty="0" smtClean="0"/>
          </a:p>
          <a:p>
            <a:endParaRPr lang="de-DE" sz="1000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Picture 2" descr="C:\Users\Dirk\Desktop\FinalerEntwurf\Schullogo Gesamtschule Emmerich INTERN1 mit co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185864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4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de-DE" sz="4000" b="1" dirty="0" smtClean="0"/>
              <a:t>Schulleitung</a:t>
            </a:r>
            <a:r>
              <a:rPr lang="de-DE" b="1" dirty="0" smtClean="0"/>
              <a:t> </a:t>
            </a:r>
            <a:endParaRPr lang="de-DE" b="1" dirty="0"/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539551" y="2060848"/>
            <a:ext cx="77724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dirty="0">
              <a:solidFill>
                <a:srgbClr val="C00000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068904"/>
              </p:ext>
            </p:extLst>
          </p:nvPr>
        </p:nvGraphicFramePr>
        <p:xfrm>
          <a:off x="1115616" y="318602"/>
          <a:ext cx="6095999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48480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SL</a:t>
                      </a:r>
                    </a:p>
                    <a:p>
                      <a:r>
                        <a:rPr lang="de-DE" sz="800" dirty="0" smtClean="0"/>
                        <a:t>Christiane Feldmann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Stellv. SL</a:t>
                      </a:r>
                    </a:p>
                    <a:p>
                      <a:r>
                        <a:rPr lang="de-DE" sz="800" dirty="0" smtClean="0"/>
                        <a:t>Wolfgang </a:t>
                      </a:r>
                      <a:r>
                        <a:rPr lang="de-DE" sz="800" dirty="0" err="1" smtClean="0"/>
                        <a:t>Tyssen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D. L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Abtl</a:t>
                      </a:r>
                      <a:r>
                        <a:rPr lang="de-DE" sz="1400" dirty="0" smtClean="0"/>
                        <a:t>. I</a:t>
                      </a:r>
                    </a:p>
                    <a:p>
                      <a:r>
                        <a:rPr lang="de-DE" sz="800" dirty="0" smtClean="0"/>
                        <a:t>Alex </a:t>
                      </a:r>
                      <a:r>
                        <a:rPr lang="de-DE" sz="800" dirty="0" err="1" smtClean="0"/>
                        <a:t>Terhürne-Lensing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Abtl</a:t>
                      </a:r>
                      <a:r>
                        <a:rPr lang="de-DE" sz="1400" dirty="0" smtClean="0"/>
                        <a:t>. II</a:t>
                      </a:r>
                    </a:p>
                    <a:p>
                      <a:r>
                        <a:rPr lang="de-DE" sz="800" dirty="0" smtClean="0"/>
                        <a:t>Jens </a:t>
                      </a:r>
                      <a:r>
                        <a:rPr lang="de-DE" sz="800" dirty="0" err="1" smtClean="0"/>
                        <a:t>Speh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Abtl</a:t>
                      </a:r>
                      <a:r>
                        <a:rPr lang="de-DE" sz="1400" dirty="0" smtClean="0"/>
                        <a:t>. III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Abt</a:t>
                      </a:r>
                      <a:r>
                        <a:rPr lang="de-DE" dirty="0" smtClean="0"/>
                        <a:t>. </a:t>
                      </a:r>
                      <a:r>
                        <a:rPr lang="de-DE" sz="1400" dirty="0" smtClean="0"/>
                        <a:t>IV</a:t>
                      </a:r>
                      <a:endParaRPr lang="de-DE" sz="1400" dirty="0"/>
                    </a:p>
                  </a:txBody>
                  <a:tcPr/>
                </a:tc>
              </a:tr>
              <a:tr h="5090424">
                <a:tc>
                  <a:txBody>
                    <a:bodyPr/>
                    <a:lstStyle/>
                    <a:p>
                      <a:pPr algn="l"/>
                      <a:r>
                        <a:rPr lang="de-DE" sz="1050" b="1" dirty="0" err="1" smtClean="0"/>
                        <a:t>Gesamtver</a:t>
                      </a:r>
                      <a:r>
                        <a:rPr lang="de-DE" sz="1050" b="1" dirty="0" smtClean="0"/>
                        <a:t>-</a:t>
                      </a:r>
                    </a:p>
                    <a:p>
                      <a:pPr algn="l"/>
                      <a:r>
                        <a:rPr lang="de-DE" sz="1050" b="1" dirty="0" err="1" smtClean="0"/>
                        <a:t>antwortung</a:t>
                      </a:r>
                      <a:endParaRPr lang="de-DE" sz="1050" b="1" dirty="0" smtClean="0"/>
                    </a:p>
                    <a:p>
                      <a:pPr algn="l"/>
                      <a:r>
                        <a:rPr lang="de-DE" sz="1100" dirty="0" smtClean="0"/>
                        <a:t>* </a:t>
                      </a:r>
                    </a:p>
                    <a:p>
                      <a:pPr algn="l"/>
                      <a:r>
                        <a:rPr lang="de-DE" sz="1000" dirty="0" smtClean="0"/>
                        <a:t>Personal</a:t>
                      </a:r>
                    </a:p>
                    <a:p>
                      <a:pPr algn="l"/>
                      <a:r>
                        <a:rPr lang="de-DE" sz="1000" dirty="0" smtClean="0"/>
                        <a:t>* </a:t>
                      </a:r>
                    </a:p>
                    <a:p>
                      <a:pPr algn="l"/>
                      <a:r>
                        <a:rPr lang="de-DE" sz="1000" dirty="0" smtClean="0"/>
                        <a:t>Außen-  </a:t>
                      </a:r>
                      <a:r>
                        <a:rPr lang="de-DE" sz="1000" dirty="0" err="1" smtClean="0"/>
                        <a:t>kom-munikation</a:t>
                      </a:r>
                      <a:endParaRPr lang="de-DE" sz="1000" dirty="0" smtClean="0"/>
                    </a:p>
                    <a:p>
                      <a:pPr algn="l"/>
                      <a:r>
                        <a:rPr lang="de-DE" sz="1000" dirty="0" smtClean="0"/>
                        <a:t>*</a:t>
                      </a:r>
                      <a:r>
                        <a:rPr lang="de-DE" sz="1000" baseline="0" dirty="0" smtClean="0"/>
                        <a:t> </a:t>
                      </a:r>
                    </a:p>
                    <a:p>
                      <a:pPr algn="l"/>
                      <a:r>
                        <a:rPr lang="de-DE" sz="1000" dirty="0" smtClean="0"/>
                        <a:t>Dar-stellung</a:t>
                      </a:r>
                    </a:p>
                    <a:p>
                      <a:pPr algn="l"/>
                      <a:r>
                        <a:rPr lang="de-DE" sz="1000" dirty="0" smtClean="0"/>
                        <a:t>und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Koordina-tion</a:t>
                      </a:r>
                      <a:endParaRPr lang="de-DE" sz="1000" dirty="0" smtClean="0"/>
                    </a:p>
                    <a:p>
                      <a:pPr algn="l"/>
                      <a:r>
                        <a:rPr lang="de-DE" sz="1000" u="sng" dirty="0" smtClean="0"/>
                        <a:t>Schul-programm</a:t>
                      </a:r>
                    </a:p>
                    <a:p>
                      <a:pPr algn="l"/>
                      <a:r>
                        <a:rPr lang="de-DE" sz="1000" dirty="0" smtClean="0"/>
                        <a:t>* </a:t>
                      </a:r>
                    </a:p>
                    <a:p>
                      <a:pPr algn="l"/>
                      <a:r>
                        <a:rPr lang="de-DE" sz="1000" dirty="0" smtClean="0"/>
                        <a:t>Termin- plan</a:t>
                      </a:r>
                    </a:p>
                    <a:p>
                      <a:pPr algn="l"/>
                      <a:r>
                        <a:rPr lang="de-DE" sz="1000" dirty="0" smtClean="0"/>
                        <a:t>* </a:t>
                      </a:r>
                    </a:p>
                    <a:p>
                      <a:pPr algn="l"/>
                      <a:r>
                        <a:rPr lang="de-DE" sz="1000" dirty="0" smtClean="0"/>
                        <a:t>Vorsitz div.</a:t>
                      </a:r>
                    </a:p>
                    <a:p>
                      <a:pPr algn="l"/>
                      <a:r>
                        <a:rPr lang="de-DE" sz="1000" dirty="0" err="1" smtClean="0"/>
                        <a:t>Kon-ferenzen</a:t>
                      </a:r>
                      <a:endParaRPr lang="de-DE" sz="1000" dirty="0" smtClean="0"/>
                    </a:p>
                    <a:p>
                      <a:pPr algn="l"/>
                      <a:r>
                        <a:rPr lang="de-DE" sz="1000" dirty="0" smtClean="0"/>
                        <a:t>* </a:t>
                      </a:r>
                    </a:p>
                    <a:p>
                      <a:pPr algn="l"/>
                      <a:r>
                        <a:rPr lang="de-DE" sz="1000" dirty="0" err="1" smtClean="0"/>
                        <a:t>Ord</a:t>
                      </a:r>
                      <a:r>
                        <a:rPr lang="de-DE" sz="1000" dirty="0" smtClean="0"/>
                        <a:t>-</a:t>
                      </a:r>
                      <a:r>
                        <a:rPr lang="de-DE" sz="1000" dirty="0" err="1" smtClean="0"/>
                        <a:t>nungsmaß</a:t>
                      </a:r>
                      <a:r>
                        <a:rPr lang="de-DE" sz="1000" dirty="0" smtClean="0"/>
                        <a:t>-nahmen</a:t>
                      </a:r>
                    </a:p>
                    <a:p>
                      <a:pPr algn="l"/>
                      <a:r>
                        <a:rPr lang="de-DE" sz="1000" dirty="0" smtClean="0"/>
                        <a:t>* </a:t>
                      </a:r>
                    </a:p>
                    <a:p>
                      <a:pPr algn="l"/>
                      <a:r>
                        <a:rPr lang="de-DE" sz="1000" dirty="0" smtClean="0"/>
                        <a:t>Haushalt</a:t>
                      </a:r>
                    </a:p>
                    <a:p>
                      <a:pPr algn="l"/>
                      <a:r>
                        <a:rPr lang="de-DE" sz="1000" dirty="0" smtClean="0"/>
                        <a:t>* </a:t>
                      </a:r>
                    </a:p>
                    <a:p>
                      <a:pPr algn="l"/>
                      <a:r>
                        <a:rPr lang="de-DE" sz="1000" dirty="0" smtClean="0"/>
                        <a:t>Ansprech-partner: Schulträger</a:t>
                      </a:r>
                    </a:p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de-DE" sz="1000" dirty="0" smtClean="0"/>
                        <a:t>* </a:t>
                      </a:r>
                    </a:p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de-DE" sz="1000" dirty="0" smtClean="0"/>
                        <a:t>Sicher-</a:t>
                      </a:r>
                      <a:r>
                        <a:rPr lang="de-DE" sz="1000" dirty="0" err="1" smtClean="0"/>
                        <a:t>heitsbe</a:t>
                      </a:r>
                      <a:r>
                        <a:rPr lang="de-DE" sz="1000" dirty="0" smtClean="0"/>
                        <a:t>-</a:t>
                      </a:r>
                      <a:r>
                        <a:rPr lang="de-DE" sz="1000" dirty="0" err="1" smtClean="0"/>
                        <a:t>auftragte</a:t>
                      </a:r>
                      <a:endParaRPr lang="de-DE" sz="1000" dirty="0" smtClean="0"/>
                    </a:p>
                    <a:p>
                      <a:endParaRPr lang="de-DE" sz="1000" dirty="0" smtClean="0"/>
                    </a:p>
                    <a:p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50" b="1" dirty="0" smtClean="0"/>
                        <a:t>Stellv. d. SL</a:t>
                      </a:r>
                    </a:p>
                    <a:p>
                      <a:endParaRPr lang="de-DE" sz="1050" b="0" dirty="0" smtClean="0"/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Dar-stellung</a:t>
                      </a:r>
                      <a:endParaRPr lang="de-DE" sz="1100" dirty="0" smtClean="0">
                        <a:effectLst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</a:t>
                      </a:r>
                      <a:endParaRPr lang="de-DE" sz="1100" dirty="0" smtClean="0">
                        <a:effectLst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Koordina-tion</a:t>
                      </a:r>
                      <a:r>
                        <a:rPr lang="de-DE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&gt;</a:t>
                      </a:r>
                      <a:endParaRPr lang="de-DE" sz="1100" dirty="0" smtClean="0">
                        <a:effectLst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u="sng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Schul-programm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Inter-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nationalisie-rung</a:t>
                      </a:r>
                      <a:endParaRPr lang="de-DE" sz="110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Prüfung/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Entwicklung &gt; Fach-curricula</a:t>
                      </a:r>
                    </a:p>
                    <a:p>
                      <a:pPr marL="0" indent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de-DE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</a:t>
                      </a:r>
                      <a:r>
                        <a:rPr lang="de-DE" sz="11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Koor</a:t>
                      </a:r>
                      <a:r>
                        <a:rPr lang="de-DE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indent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de-DE" sz="11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dination</a:t>
                      </a:r>
                      <a:r>
                        <a:rPr lang="de-DE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&gt; </a:t>
                      </a:r>
                      <a:r>
                        <a:rPr lang="de-DE" sz="11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Wettbe</a:t>
                      </a:r>
                      <a:r>
                        <a:rPr lang="de-DE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werbe</a:t>
                      </a:r>
                    </a:p>
                    <a:p>
                      <a:pPr marL="0" indent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endParaRPr lang="de-DE" sz="110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5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10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10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100" dirty="0" smtClean="0">
                        <a:effectLst/>
                      </a:endParaRPr>
                    </a:p>
                    <a:p>
                      <a:endParaRPr lang="de-DE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50" b="1" dirty="0" smtClean="0"/>
                        <a:t>Stellv. d. SL</a:t>
                      </a:r>
                    </a:p>
                    <a:p>
                      <a:endParaRPr lang="de-DE" sz="1050" dirty="0" smtClean="0"/>
                    </a:p>
                    <a:p>
                      <a:r>
                        <a:rPr lang="de-DE" sz="1100" dirty="0" smtClean="0"/>
                        <a:t>* Schul-</a:t>
                      </a:r>
                    </a:p>
                    <a:p>
                      <a:r>
                        <a:rPr lang="de-DE" sz="1100" dirty="0" smtClean="0"/>
                        <a:t>programm-entwicklung</a:t>
                      </a:r>
                    </a:p>
                    <a:p>
                      <a:r>
                        <a:rPr lang="de-DE" sz="1100" dirty="0" smtClean="0"/>
                        <a:t>* Fort-bildung</a:t>
                      </a:r>
                    </a:p>
                    <a:p>
                      <a:r>
                        <a:rPr lang="de-DE" sz="1100" dirty="0" smtClean="0"/>
                        <a:t>* </a:t>
                      </a:r>
                      <a:r>
                        <a:rPr lang="de-DE" sz="1100" dirty="0" err="1" smtClean="0"/>
                        <a:t>Koordina-tion</a:t>
                      </a:r>
                      <a:r>
                        <a:rPr lang="de-DE" sz="1100" dirty="0" smtClean="0"/>
                        <a:t> &gt;</a:t>
                      </a:r>
                    </a:p>
                    <a:p>
                      <a:r>
                        <a:rPr lang="de-DE" sz="1100" dirty="0" smtClean="0"/>
                        <a:t>Beratung</a:t>
                      </a:r>
                    </a:p>
                    <a:p>
                      <a:r>
                        <a:rPr lang="de-DE" sz="1100" dirty="0" smtClean="0"/>
                        <a:t>* </a:t>
                      </a:r>
                      <a:r>
                        <a:rPr lang="de-DE" sz="1100" dirty="0" err="1" smtClean="0"/>
                        <a:t>Koordina-tion</a:t>
                      </a:r>
                      <a:r>
                        <a:rPr lang="de-DE" sz="1100" dirty="0" smtClean="0"/>
                        <a:t> &gt; </a:t>
                      </a:r>
                      <a:r>
                        <a:rPr lang="de-DE" sz="1100" dirty="0" err="1" smtClean="0"/>
                        <a:t>ToT</a:t>
                      </a:r>
                      <a:endParaRPr lang="de-DE" sz="1100" dirty="0" smtClean="0"/>
                    </a:p>
                    <a:p>
                      <a:r>
                        <a:rPr lang="de-DE" sz="1100" dirty="0" smtClean="0"/>
                        <a:t>*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dirty="0" err="1" smtClean="0"/>
                        <a:t>Koordina</a:t>
                      </a:r>
                      <a:r>
                        <a:rPr lang="de-DE" sz="1100" dirty="0" smtClean="0"/>
                        <a:t>- </a:t>
                      </a:r>
                    </a:p>
                    <a:p>
                      <a:r>
                        <a:rPr lang="de-DE" sz="1100" dirty="0" smtClean="0"/>
                        <a:t>  </a:t>
                      </a:r>
                      <a:r>
                        <a:rPr lang="de-DE" sz="1100" dirty="0" err="1" smtClean="0"/>
                        <a:t>tion</a:t>
                      </a:r>
                      <a:r>
                        <a:rPr lang="de-DE" sz="1100" dirty="0" smtClean="0"/>
                        <a:t> &gt;</a:t>
                      </a:r>
                    </a:p>
                    <a:p>
                      <a:r>
                        <a:rPr lang="de-DE" sz="1100" dirty="0" smtClean="0"/>
                        <a:t>Lernstands-</a:t>
                      </a:r>
                    </a:p>
                    <a:p>
                      <a:r>
                        <a:rPr lang="de-DE" sz="1100" dirty="0" err="1" smtClean="0"/>
                        <a:t>Erhe</a:t>
                      </a:r>
                      <a:r>
                        <a:rPr lang="de-DE" sz="1100" dirty="0" smtClean="0"/>
                        <a:t>-bungen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 smtClean="0"/>
                        <a:t>* </a:t>
                      </a:r>
                      <a:r>
                        <a:rPr lang="de-DE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Eva- </a:t>
                      </a:r>
                      <a:r>
                        <a:rPr lang="de-DE" sz="11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luationen</a:t>
                      </a:r>
                      <a:endParaRPr lang="de-DE" sz="1100" dirty="0" smtClean="0">
                        <a:effectLst/>
                      </a:endParaRPr>
                    </a:p>
                    <a:p>
                      <a:endParaRPr lang="de-DE" sz="1100" dirty="0" smtClean="0"/>
                    </a:p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1" dirty="0" err="1" smtClean="0"/>
                        <a:t>KoordinatorStufe</a:t>
                      </a:r>
                      <a:r>
                        <a:rPr lang="de-DE" sz="1000" b="1" dirty="0" smtClean="0"/>
                        <a:t> 5/6</a:t>
                      </a:r>
                    </a:p>
                    <a:p>
                      <a:r>
                        <a:rPr lang="de-DE" sz="1100" dirty="0" smtClean="0"/>
                        <a:t>* </a:t>
                      </a:r>
                    </a:p>
                    <a:p>
                      <a:r>
                        <a:rPr lang="de-DE" sz="1100" dirty="0" smtClean="0"/>
                        <a:t>Klassen- </a:t>
                      </a:r>
                    </a:p>
                    <a:p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bildung</a:t>
                      </a:r>
                      <a:endParaRPr lang="de-DE" sz="1100" dirty="0" smtClean="0"/>
                    </a:p>
                    <a:p>
                      <a:r>
                        <a:rPr lang="de-DE" sz="1100" baseline="0" dirty="0" smtClean="0"/>
                        <a:t>* </a:t>
                      </a:r>
                    </a:p>
                    <a:p>
                      <a:r>
                        <a:rPr lang="de-DE" sz="1100" baseline="0" dirty="0" smtClean="0"/>
                        <a:t>päd. Unter- </a:t>
                      </a:r>
                    </a:p>
                    <a:p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stützung</a:t>
                      </a:r>
                      <a:endParaRPr lang="de-DE" sz="1100" baseline="0" dirty="0" smtClean="0"/>
                    </a:p>
                    <a:p>
                      <a:r>
                        <a:rPr lang="de-DE" sz="1100" baseline="0" dirty="0" smtClean="0"/>
                        <a:t>* </a:t>
                      </a:r>
                    </a:p>
                    <a:p>
                      <a:r>
                        <a:rPr lang="de-DE" sz="1100" baseline="0" dirty="0" smtClean="0"/>
                        <a:t>Klassen- </a:t>
                      </a:r>
                    </a:p>
                    <a:p>
                      <a:r>
                        <a:rPr lang="de-DE" sz="1100" baseline="0" dirty="0" smtClean="0"/>
                        <a:t> fahrt 6 &gt; </a:t>
                      </a:r>
                    </a:p>
                    <a:p>
                      <a:r>
                        <a:rPr lang="de-DE" sz="1100" baseline="0" dirty="0" smtClean="0"/>
                        <a:t> Buchung</a:t>
                      </a:r>
                    </a:p>
                    <a:p>
                      <a:r>
                        <a:rPr lang="de-DE" sz="1100" baseline="0" dirty="0" smtClean="0"/>
                        <a:t>*</a:t>
                      </a:r>
                    </a:p>
                    <a:p>
                      <a:r>
                        <a:rPr lang="de-DE" sz="1100" baseline="0" dirty="0" smtClean="0"/>
                        <a:t>Verfahren&gt;</a:t>
                      </a:r>
                    </a:p>
                    <a:p>
                      <a:r>
                        <a:rPr lang="de-DE" sz="1100" baseline="0" dirty="0" smtClean="0"/>
                        <a:t>Schulpflicht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sz="1100" baseline="0" dirty="0" smtClean="0"/>
                        <a:t>*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sz="1100" baseline="0" dirty="0" smtClean="0"/>
                        <a:t>Wahlen Element, WP I, AG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Aushänge</a:t>
                      </a:r>
                      <a:endParaRPr lang="de-DE" sz="1100" dirty="0" smtClean="0">
                        <a:effectLst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 </a:t>
                      </a:r>
                      <a:r>
                        <a:rPr lang="de-DE" sz="11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Listen,Pläne</a:t>
                      </a:r>
                      <a:r>
                        <a:rPr lang="de-DE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100" dirty="0" smtClean="0">
                        <a:effectLst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(Brink)</a:t>
                      </a:r>
                      <a:endParaRPr lang="de-DE" sz="1100" dirty="0" smtClean="0">
                        <a:effectLst/>
                      </a:endParaRPr>
                    </a:p>
                    <a:p>
                      <a:endParaRPr lang="de-DE" sz="105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KoordinatorStufe</a:t>
                      </a:r>
                      <a:r>
                        <a:rPr lang="de-DE" sz="105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7/8</a:t>
                      </a:r>
                      <a:endParaRPr lang="de-DE" sz="1050" b="1" dirty="0" smtClean="0">
                        <a:effectLst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Stunden-</a:t>
                      </a:r>
                      <a:r>
                        <a:rPr lang="de-DE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de-DE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Vertre</a:t>
                      </a:r>
                      <a:r>
                        <a:rPr lang="de-DE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de-DE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de-DE" sz="11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tungsplan</a:t>
                      </a:r>
                      <a:endParaRPr lang="de-DE" sz="1100" dirty="0" smtClean="0">
                        <a:effectLst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Statistik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Verfahren&gt;</a:t>
                      </a:r>
                      <a:endParaRPr lang="de-DE" sz="1100" dirty="0" smtClean="0">
                        <a:effectLst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Schulpflicht</a:t>
                      </a:r>
                      <a:endParaRPr lang="de-DE" sz="1100" dirty="0" smtClean="0">
                        <a:effectLst/>
                      </a:endParaRPr>
                    </a:p>
                    <a:p>
                      <a:pPr marL="0" indent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de-DE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</a:t>
                      </a:r>
                    </a:p>
                    <a:p>
                      <a:pPr marL="0" indent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de-DE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Wahlen</a:t>
                      </a:r>
                    </a:p>
                    <a:p>
                      <a:pPr marL="0" indent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de-DE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 Element,</a:t>
                      </a:r>
                    </a:p>
                    <a:p>
                      <a:pPr marL="0" indent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de-DE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2.Fremdspr.</a:t>
                      </a:r>
                      <a:endParaRPr lang="de-DE" sz="1100" dirty="0" smtClean="0">
                        <a:effectLst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Aushänge</a:t>
                      </a:r>
                      <a:endParaRPr lang="de-DE" sz="1100" dirty="0" smtClean="0">
                        <a:effectLst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 </a:t>
                      </a:r>
                      <a:r>
                        <a:rPr lang="de-DE" sz="11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Listen,Pläne</a:t>
                      </a:r>
                      <a:r>
                        <a:rPr lang="de-DE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(GW)</a:t>
                      </a:r>
                      <a:endParaRPr lang="de-DE" sz="1100" dirty="0" smtClean="0">
                        <a:effectLst/>
                      </a:endParaRPr>
                    </a:p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50" b="1" dirty="0" smtClean="0"/>
                        <a:t>Koordinator</a:t>
                      </a:r>
                    </a:p>
                    <a:p>
                      <a:r>
                        <a:rPr lang="de-DE" sz="1050" b="1" dirty="0" smtClean="0"/>
                        <a:t>Stufe 9/10</a:t>
                      </a:r>
                      <a:endParaRPr lang="de-DE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50" b="1" dirty="0" smtClean="0"/>
                        <a:t>Koordinator</a:t>
                      </a:r>
                    </a:p>
                    <a:p>
                      <a:r>
                        <a:rPr lang="de-DE" sz="1050" b="1" dirty="0" smtClean="0"/>
                        <a:t>Stufe 11/12/13</a:t>
                      </a:r>
                      <a:endParaRPr lang="de-DE" sz="105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9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Gebäudeorganisation aktuell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00347"/>
              </p:ext>
            </p:extLst>
          </p:nvPr>
        </p:nvGraphicFramePr>
        <p:xfrm>
          <a:off x="1043608" y="1340768"/>
          <a:ext cx="6096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992"/>
                <a:gridCol w="3120008"/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Paaltjessteege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Stufen </a:t>
                      </a:r>
                      <a:r>
                        <a:rPr lang="de-DE" dirty="0" smtClean="0"/>
                        <a:t>5/6a,b,</a:t>
                      </a:r>
                      <a:r>
                        <a:rPr lang="de-DE" baseline="0" dirty="0" smtClean="0"/>
                        <a:t> Oberstufe: Hauptsitz </a:t>
                      </a:r>
                      <a:r>
                        <a:rPr lang="de-DE" baseline="0" dirty="0" smtClean="0"/>
                        <a:t>der Verwaltung &gt; Frau Schmidt, Frau </a:t>
                      </a:r>
                      <a:r>
                        <a:rPr lang="de-DE" baseline="0" dirty="0" err="1" smtClean="0"/>
                        <a:t>Multhaup</a:t>
                      </a:r>
                      <a:endParaRPr lang="de-DE" baseline="0" dirty="0" smtClean="0"/>
                    </a:p>
                    <a:p>
                      <a:r>
                        <a:rPr lang="de-DE" baseline="0" dirty="0" smtClean="0"/>
                        <a:t>Hauptbüro: stellv. SL und Abt. </a:t>
                      </a:r>
                      <a:r>
                        <a:rPr lang="de-DE" baseline="0" dirty="0" smtClean="0"/>
                        <a:t>I, </a:t>
                      </a:r>
                      <a:r>
                        <a:rPr lang="de-DE" baseline="0" dirty="0" err="1" smtClean="0"/>
                        <a:t>Abtl</a:t>
                      </a:r>
                      <a:r>
                        <a:rPr lang="de-DE" baseline="0" dirty="0" smtClean="0"/>
                        <a:t>. IV, Stufenleitung</a:t>
                      </a:r>
                      <a:endParaRPr lang="de-DE" baseline="0" dirty="0" smtClean="0"/>
                    </a:p>
                    <a:p>
                      <a:r>
                        <a:rPr lang="de-DE" baseline="0" dirty="0" smtClean="0"/>
                        <a:t>Büro</a:t>
                      </a:r>
                      <a:r>
                        <a:rPr lang="de-DE" baseline="0" dirty="0" smtClean="0"/>
                        <a:t>: </a:t>
                      </a:r>
                      <a:r>
                        <a:rPr lang="de-DE" baseline="0" dirty="0" smtClean="0"/>
                        <a:t>SL</a:t>
                      </a:r>
                    </a:p>
                    <a:p>
                      <a:r>
                        <a:rPr lang="de-DE" baseline="0" dirty="0" smtClean="0"/>
                        <a:t>Hausmeisterbüro: Herr </a:t>
                      </a:r>
                      <a:r>
                        <a:rPr lang="de-DE" baseline="0" dirty="0" err="1" smtClean="0"/>
                        <a:t>Peeck</a:t>
                      </a:r>
                      <a:r>
                        <a:rPr lang="de-DE" baseline="0" dirty="0" smtClean="0"/>
                        <a:t>, Herr </a:t>
                      </a:r>
                      <a:r>
                        <a:rPr lang="de-DE" baseline="0" dirty="0" err="1" smtClean="0"/>
                        <a:t>Tebaay</a:t>
                      </a:r>
                      <a:endParaRPr lang="de-DE" baseline="0" dirty="0" smtClean="0"/>
                    </a:p>
                    <a:p>
                      <a:r>
                        <a:rPr lang="de-DE" baseline="0" dirty="0" err="1" smtClean="0"/>
                        <a:t>JuCa</a:t>
                      </a:r>
                      <a:endParaRPr lang="de-DE" baseline="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Grollscher</a:t>
                      </a:r>
                      <a:r>
                        <a:rPr lang="de-DE" dirty="0" smtClean="0"/>
                        <a:t> Weg 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Klassen 6c,d,e und 7-10, Verwaltung </a:t>
                      </a:r>
                      <a:r>
                        <a:rPr lang="de-DE" dirty="0" smtClean="0"/>
                        <a:t>&gt; Frau Uhlig</a:t>
                      </a:r>
                    </a:p>
                    <a:p>
                      <a:r>
                        <a:rPr lang="de-DE" dirty="0" smtClean="0"/>
                        <a:t>Hauptbüro:</a:t>
                      </a:r>
                      <a:r>
                        <a:rPr lang="de-DE" baseline="0" dirty="0" smtClean="0"/>
                        <a:t> SL, </a:t>
                      </a:r>
                      <a:r>
                        <a:rPr lang="de-DE" baseline="0" dirty="0" err="1" smtClean="0"/>
                        <a:t>Abtl</a:t>
                      </a:r>
                      <a:r>
                        <a:rPr lang="de-DE" baseline="0" dirty="0" smtClean="0"/>
                        <a:t>. II, </a:t>
                      </a:r>
                      <a:r>
                        <a:rPr lang="de-DE" baseline="0" dirty="0" err="1" smtClean="0"/>
                        <a:t>Abtl</a:t>
                      </a:r>
                      <a:r>
                        <a:rPr lang="de-DE" baseline="0" dirty="0" smtClean="0"/>
                        <a:t>. III, </a:t>
                      </a:r>
                      <a:r>
                        <a:rPr lang="de-DE" baseline="0" dirty="0" err="1" smtClean="0"/>
                        <a:t>Did</a:t>
                      </a:r>
                      <a:r>
                        <a:rPr lang="de-DE" baseline="0" dirty="0" smtClean="0"/>
                        <a:t>. L</a:t>
                      </a:r>
                    </a:p>
                    <a:p>
                      <a:r>
                        <a:rPr lang="de-DE" baseline="0" dirty="0" smtClean="0"/>
                        <a:t>Hausmeisterbüro: </a:t>
                      </a:r>
                      <a:r>
                        <a:rPr lang="de-DE" baseline="0" dirty="0" err="1" smtClean="0"/>
                        <a:t>StephanLodewick</a:t>
                      </a:r>
                      <a:endParaRPr lang="de-DE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dirty="0" smtClean="0"/>
                        <a:t>Brink</a:t>
                      </a:r>
                      <a:r>
                        <a:rPr lang="de-DE" baseline="0" dirty="0" smtClean="0"/>
                        <a:t> 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Baustelle</a:t>
                      </a:r>
                      <a:endParaRPr lang="de-DE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316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iPad &amp; Co.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931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Krankmeldung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838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Umgang mit schwierigen Unterrichtssituationen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30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irk\Desktop\FinalerEntwurf\Schullogo Gesamtschule Emmerich INTERN1 mit co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0" y="0"/>
            <a:ext cx="185864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Grundlagen </a:t>
            </a:r>
            <a:endParaRPr lang="de-DE" sz="4000" b="1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259632" y="1916832"/>
            <a:ext cx="7056784" cy="4137323"/>
          </a:xfrm>
        </p:spPr>
        <p:txBody>
          <a:bodyPr>
            <a:normAutofit/>
          </a:bodyPr>
          <a:lstStyle/>
          <a:p>
            <a:r>
              <a:rPr lang="de-DE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Längeres gemeinsames Lernen</a:t>
            </a:r>
          </a:p>
          <a:p>
            <a:r>
              <a:rPr lang="de-DE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Offene, gleichberechtigte Bildungswege</a:t>
            </a:r>
          </a:p>
          <a:p>
            <a:r>
              <a:rPr lang="de-DE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9 - Abitur nach 9 Jahren</a:t>
            </a:r>
          </a:p>
          <a:p>
            <a:r>
              <a:rPr lang="de-DE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Ganztagsschule</a:t>
            </a:r>
          </a:p>
          <a:p>
            <a:r>
              <a:rPr lang="de-DE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Schule der </a:t>
            </a:r>
            <a:r>
              <a:rPr lang="de-DE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Vielfalt</a:t>
            </a:r>
          </a:p>
          <a:p>
            <a:r>
              <a:rPr lang="de-DE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 Wiederholen der Klasse bis zur Stufe 9 </a:t>
            </a:r>
          </a:p>
          <a:p>
            <a:pPr marL="0" indent="0">
              <a:buNone/>
            </a:pPr>
            <a:r>
              <a:rPr lang="de-DE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(außer nach päd. Absprache E-L-S)</a:t>
            </a:r>
            <a:endParaRPr lang="de-DE" sz="2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04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Ø"/>
            </a:pPr>
            <a:r>
              <a:rPr lang="de-DE" sz="2800" dirty="0" smtClean="0"/>
              <a:t>Grüner Parkausweis ist gültig:</a:t>
            </a:r>
          </a:p>
          <a:p>
            <a:pPr marL="0" indent="0">
              <a:buNone/>
            </a:pPr>
            <a:r>
              <a:rPr lang="de-DE" sz="2000" dirty="0"/>
              <a:t>a</a:t>
            </a:r>
            <a:r>
              <a:rPr lang="de-DE" sz="2000" dirty="0" smtClean="0"/>
              <a:t>m </a:t>
            </a:r>
            <a:r>
              <a:rPr lang="de-DE" sz="2000" dirty="0" err="1" smtClean="0"/>
              <a:t>Grollschen</a:t>
            </a:r>
            <a:r>
              <a:rPr lang="de-DE" sz="2000" dirty="0" smtClean="0"/>
              <a:t> Weg</a:t>
            </a:r>
          </a:p>
          <a:p>
            <a:pPr marL="0" indent="0">
              <a:buNone/>
            </a:pPr>
            <a:r>
              <a:rPr lang="de-DE" sz="2000" dirty="0"/>
              <a:t>h</a:t>
            </a:r>
            <a:r>
              <a:rPr lang="de-DE" sz="2000" dirty="0" smtClean="0"/>
              <a:t>inter dem Theater</a:t>
            </a:r>
          </a:p>
          <a:p>
            <a:pPr marL="0" indent="0">
              <a:buNone/>
            </a:pPr>
            <a:r>
              <a:rPr lang="de-DE" sz="2000" dirty="0" smtClean="0"/>
              <a:t>An </a:t>
            </a:r>
            <a:r>
              <a:rPr lang="de-DE" sz="2000" dirty="0" smtClean="0"/>
              <a:t>Seite/Eingang – </a:t>
            </a:r>
            <a:r>
              <a:rPr lang="de-DE" sz="2000" dirty="0" err="1" smtClean="0"/>
              <a:t>Paaltjessteege</a:t>
            </a:r>
            <a:r>
              <a:rPr lang="de-DE" sz="2000" dirty="0" smtClean="0"/>
              <a:t> </a:t>
            </a:r>
          </a:p>
          <a:p>
            <a:pPr marL="347472" indent="-347472">
              <a:spcBef>
                <a:spcPts val="768"/>
              </a:spcBef>
              <a:buSzPts val="3200"/>
              <a:buFont typeface="Wingdings"/>
              <a:buChar char="Ø"/>
            </a:pPr>
            <a:r>
              <a:rPr lang="de-DE" sz="2800" dirty="0" err="1" smtClean="0">
                <a:solidFill>
                  <a:srgbClr val="000000"/>
                </a:solidFill>
              </a:rPr>
              <a:t>Parkchip</a:t>
            </a:r>
            <a:r>
              <a:rPr lang="de-DE" sz="2800" dirty="0" smtClean="0">
                <a:solidFill>
                  <a:srgbClr val="000000"/>
                </a:solidFill>
              </a:rPr>
              <a:t> ist gültig:</a:t>
            </a:r>
          </a:p>
          <a:p>
            <a:pPr marL="0" indent="0">
              <a:spcBef>
                <a:spcPts val="768"/>
              </a:spcBef>
              <a:buSzPts val="3200"/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PAN</a:t>
            </a:r>
          </a:p>
          <a:p>
            <a:pPr marL="0" indent="0">
              <a:spcBef>
                <a:spcPts val="768"/>
              </a:spcBef>
              <a:buSzPts val="3200"/>
              <a:buNone/>
            </a:pPr>
            <a:r>
              <a:rPr lang="de-DE" sz="2000" b="1" dirty="0" smtClean="0">
                <a:solidFill>
                  <a:srgbClr val="C00000"/>
                </a:solidFill>
              </a:rPr>
              <a:t>Keine </a:t>
            </a:r>
            <a:r>
              <a:rPr lang="de-DE" sz="2000" b="1" dirty="0" smtClean="0">
                <a:solidFill>
                  <a:srgbClr val="C00000"/>
                </a:solidFill>
              </a:rPr>
              <a:t>Möglichkeit &gt;&gt; Parken auf öffentlichen Parkplätzen am Brink, auf dem großen Parkplatz/</a:t>
            </a:r>
            <a:r>
              <a:rPr lang="de-DE" sz="2000" b="1" dirty="0" err="1" smtClean="0">
                <a:solidFill>
                  <a:srgbClr val="C00000"/>
                </a:solidFill>
              </a:rPr>
              <a:t>Paaltjessteege</a:t>
            </a:r>
            <a:r>
              <a:rPr lang="de-DE" sz="2000" b="1" dirty="0" smtClean="0">
                <a:solidFill>
                  <a:srgbClr val="C00000"/>
                </a:solidFill>
              </a:rPr>
              <a:t>…</a:t>
            </a:r>
          </a:p>
          <a:p>
            <a:pPr marL="347472" indent="-347472">
              <a:spcBef>
                <a:spcPts val="768"/>
              </a:spcBef>
              <a:buSzPts val="3200"/>
              <a:buFont typeface="Wingdings"/>
              <a:buChar char="Ø"/>
            </a:pPr>
            <a:r>
              <a:rPr lang="de-DE" sz="2000" b="1" dirty="0" smtClean="0">
                <a:solidFill>
                  <a:srgbClr val="C00000"/>
                </a:solidFill>
              </a:rPr>
              <a:t>Ausweise müssen sichtbar im Auto liegen</a:t>
            </a:r>
            <a:endParaRPr lang="de-DE" sz="2000" b="1" dirty="0">
              <a:solidFill>
                <a:srgbClr val="C00000"/>
              </a:solidFill>
            </a:endParaRPr>
          </a:p>
          <a:p>
            <a:pPr marL="0" indent="0">
              <a:spcBef>
                <a:spcPts val="768"/>
              </a:spcBef>
              <a:buSzPts val="3200"/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16125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 smtClean="0"/>
              <a:t>Abschlüsse</a:t>
            </a:r>
            <a:r>
              <a:rPr lang="de-DE" dirty="0" smtClean="0"/>
              <a:t> </a:t>
            </a:r>
            <a:endParaRPr lang="de-DE" dirty="0"/>
          </a:p>
        </p:txBody>
      </p:sp>
      <p:graphicFrame>
        <p:nvGraphicFramePr>
          <p:cNvPr id="4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6941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Dirk\Desktop\FinalerEntwurf\Schullogo Gesamtschule Emmerich INTERN1 mit cod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0" y="0"/>
            <a:ext cx="185864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Stufenaufbau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882831"/>
              </p:ext>
            </p:extLst>
          </p:nvPr>
        </p:nvGraphicFramePr>
        <p:xfrm>
          <a:off x="467544" y="1714500"/>
          <a:ext cx="8064896" cy="4882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Folie" r:id="rId3" imgW="3046422" imgH="2284598" progId="PowerPoint.Slide.12">
                  <p:embed/>
                </p:oleObj>
              </mc:Choice>
              <mc:Fallback>
                <p:oleObj name="Folie" r:id="rId3" imgW="3046422" imgH="2284598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14500"/>
                        <a:ext cx="8064896" cy="4882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5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de-DE" sz="4800" b="1" dirty="0"/>
              <a:t>D</a:t>
            </a:r>
            <a:r>
              <a:rPr lang="de-DE" sz="4800" b="1" dirty="0" smtClean="0"/>
              <a:t>as pädagogische Grundkonzept</a:t>
            </a:r>
          </a:p>
          <a:p>
            <a:endParaRPr lang="de-DE" dirty="0"/>
          </a:p>
        </p:txBody>
      </p:sp>
      <p:pic>
        <p:nvPicPr>
          <p:cNvPr id="2050" name="Picture 2" descr="C:\Users\Dirk\Desktop\Homepage GS\Neue 5er 201516\DSCF25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769952" y="3367433"/>
            <a:ext cx="3823913" cy="286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rk\Desktop\Homepage GS\Neue 5er 201516\DSCF25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0000">
            <a:off x="4793486" y="3396287"/>
            <a:ext cx="3533174" cy="26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irk\Desktop\FinalerEntwurf\Schullogo Gesamtschule Emmerich INTERN1 mit co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0" y="0"/>
            <a:ext cx="185864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5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Pädagogische Grundsäulen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rgbClr val="FFCC00"/>
          </a:solidFill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                         Schule im Aufbruch</a:t>
            </a:r>
          </a:p>
          <a:p>
            <a:pPr marL="0" indent="0">
              <a:buNone/>
            </a:pPr>
            <a:r>
              <a:rPr lang="de-DE" dirty="0" smtClean="0"/>
              <a:t>                        </a:t>
            </a:r>
            <a:r>
              <a:rPr lang="de-DE" sz="2400" dirty="0" smtClean="0"/>
              <a:t>Haltung &gt;</a:t>
            </a:r>
            <a:r>
              <a:rPr lang="de-DE" dirty="0" smtClean="0"/>
              <a:t> </a:t>
            </a:r>
            <a:r>
              <a:rPr lang="de-DE" sz="1800" dirty="0" smtClean="0"/>
              <a:t>Leitgedanke &gt; Profil &gt; Unterrichtshandeln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dirty="0" smtClean="0"/>
              <a:t>                             </a:t>
            </a:r>
            <a:r>
              <a:rPr lang="de-DE" dirty="0" smtClean="0"/>
              <a:t>Montessori und Dalton</a:t>
            </a:r>
            <a:endParaRPr lang="de-DE" dirty="0" smtClean="0"/>
          </a:p>
          <a:p>
            <a:pPr marL="0" indent="0">
              <a:buNone/>
            </a:pPr>
            <a:r>
              <a:rPr lang="de-DE" sz="1800" dirty="0"/>
              <a:t> </a:t>
            </a:r>
            <a:r>
              <a:rPr lang="de-DE" sz="1800" dirty="0" smtClean="0"/>
              <a:t>                                          </a:t>
            </a:r>
            <a:r>
              <a:rPr lang="de-DE" sz="2400" dirty="0" smtClean="0"/>
              <a:t>Haltung</a:t>
            </a:r>
            <a:r>
              <a:rPr lang="de-DE" sz="1800" dirty="0" smtClean="0"/>
              <a:t> &gt; Leitgedanke &gt; Unterrichtshandeln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                                                   </a:t>
            </a:r>
            <a:r>
              <a:rPr lang="de-DE" dirty="0" smtClean="0"/>
              <a:t>Kneipp</a:t>
            </a:r>
          </a:p>
          <a:p>
            <a:pPr marL="0" indent="0">
              <a:buNone/>
            </a:pPr>
            <a:r>
              <a:rPr lang="de-DE" sz="1800" dirty="0"/>
              <a:t> </a:t>
            </a:r>
            <a:r>
              <a:rPr lang="de-DE" sz="1800" dirty="0" smtClean="0"/>
              <a:t>                                           </a:t>
            </a:r>
            <a:r>
              <a:rPr lang="de-DE" sz="2400" dirty="0" smtClean="0"/>
              <a:t>Haltung</a:t>
            </a:r>
            <a:r>
              <a:rPr lang="de-DE" sz="1800" dirty="0" smtClean="0"/>
              <a:t> &gt; Leitgedanke &gt; Handeln</a:t>
            </a:r>
            <a:endParaRPr lang="de-DE" sz="1800" dirty="0"/>
          </a:p>
        </p:txBody>
      </p:sp>
      <p:sp>
        <p:nvSpPr>
          <p:cNvPr id="5" name="Nach oben gekrümmter Pfeil 4"/>
          <p:cNvSpPr/>
          <p:nvPr/>
        </p:nvSpPr>
        <p:spPr>
          <a:xfrm>
            <a:off x="683568" y="1844824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Nach oben gekrümmter Pfeil 5"/>
          <p:cNvSpPr/>
          <p:nvPr/>
        </p:nvSpPr>
        <p:spPr>
          <a:xfrm>
            <a:off x="539552" y="3429000"/>
            <a:ext cx="1360168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Nach oben gekrümmter Pfeil 6"/>
          <p:cNvSpPr/>
          <p:nvPr/>
        </p:nvSpPr>
        <p:spPr>
          <a:xfrm>
            <a:off x="611560" y="4941168"/>
            <a:ext cx="1288160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Users\Dirk\Desktop\FinalerEntwurf\Schullogo Gesamtschule Emmerich INTERN1 mit co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0" y="0"/>
            <a:ext cx="185864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531622" cy="926976"/>
          </a:xfrm>
        </p:spPr>
        <p:txBody>
          <a:bodyPr>
            <a:normAutofit/>
          </a:bodyPr>
          <a:lstStyle/>
          <a:p>
            <a:r>
              <a:rPr lang="de-DE" sz="2000" b="1" dirty="0" smtClean="0"/>
              <a:t>                 Kompetenzorientierung: Zu </a:t>
            </a:r>
            <a:r>
              <a:rPr lang="de-DE" sz="2000" b="1" dirty="0" smtClean="0"/>
              <a:t>vielem fähig sein</a:t>
            </a:r>
            <a:endParaRPr lang="de-DE" sz="2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Gerade Verbindung 3"/>
          <p:cNvSpPr/>
          <p:nvPr/>
        </p:nvSpPr>
        <p:spPr>
          <a:xfrm rot="13114286">
            <a:off x="3510059" y="2944449"/>
            <a:ext cx="572082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572082" y="0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uppieren 4"/>
          <p:cNvGrpSpPr/>
          <p:nvPr/>
        </p:nvGrpSpPr>
        <p:grpSpPr>
          <a:xfrm>
            <a:off x="3956331" y="2944448"/>
            <a:ext cx="1922613" cy="1922613"/>
            <a:chOff x="3539193" y="2373049"/>
            <a:chExt cx="1922613" cy="19226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Abgerundetes Rechteck 5"/>
            <p:cNvSpPr/>
            <p:nvPr/>
          </p:nvSpPr>
          <p:spPr>
            <a:xfrm>
              <a:off x="3539193" y="2373049"/>
              <a:ext cx="1922613" cy="1922613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bgerundetes Rechteck 4"/>
            <p:cNvSpPr/>
            <p:nvPr/>
          </p:nvSpPr>
          <p:spPr>
            <a:xfrm>
              <a:off x="3633047" y="2466903"/>
              <a:ext cx="1734905" cy="17349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ea typeface="+mn-ea"/>
                  <a:cs typeface="+mn-cs"/>
                </a:rPr>
                <a:t>KREATIV</a:t>
              </a:r>
              <a:endParaRPr lang="de-DE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2293846" y="1781708"/>
            <a:ext cx="1288151" cy="1288151"/>
            <a:chOff x="1803769" y="1053343"/>
            <a:chExt cx="1288151" cy="12881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Abgerundetes Rechteck 8"/>
            <p:cNvSpPr/>
            <p:nvPr/>
          </p:nvSpPr>
          <p:spPr>
            <a:xfrm>
              <a:off x="1803769" y="1053343"/>
              <a:ext cx="1288151" cy="128815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1866651" y="1116225"/>
              <a:ext cx="1162387" cy="11623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b="1" u="sng" kern="1200" dirty="0" smtClean="0">
                  <a:latin typeface="Arial Black" panose="020B0A04020102020204" pitchFamily="34" charset="0"/>
                  <a:ea typeface="+mn-ea"/>
                  <a:cs typeface="+mn-cs"/>
                </a:rPr>
                <a:t>V</a:t>
              </a:r>
              <a:r>
                <a:rPr lang="de-DE" sz="1200" kern="1200" dirty="0" smtClean="0">
                  <a:latin typeface="Arial Black" panose="020B0A04020102020204" pitchFamily="34" charset="0"/>
                  <a:ea typeface="+mn-ea"/>
                  <a:cs typeface="+mn-cs"/>
                </a:rPr>
                <a:t>erständnis</a:t>
              </a:r>
              <a:endParaRPr lang="de-DE" sz="1200" kern="1200" dirty="0"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Gerade Verbindung 3"/>
          <p:cNvSpPr/>
          <p:nvPr/>
        </p:nvSpPr>
        <p:spPr>
          <a:xfrm rot="16200000">
            <a:off x="4380493" y="2434418"/>
            <a:ext cx="1020061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020061" y="0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Gerade Verbindung 3"/>
          <p:cNvSpPr/>
          <p:nvPr/>
        </p:nvSpPr>
        <p:spPr>
          <a:xfrm rot="19285714">
            <a:off x="5785977" y="2944450"/>
            <a:ext cx="572082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572082" y="0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uppieren 12"/>
          <p:cNvGrpSpPr/>
          <p:nvPr/>
        </p:nvGrpSpPr>
        <p:grpSpPr>
          <a:xfrm>
            <a:off x="6275934" y="1781709"/>
            <a:ext cx="1288151" cy="1288151"/>
            <a:chOff x="5909079" y="1053343"/>
            <a:chExt cx="1288151" cy="12881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Abgerundetes Rechteck 13"/>
            <p:cNvSpPr/>
            <p:nvPr/>
          </p:nvSpPr>
          <p:spPr>
            <a:xfrm>
              <a:off x="5909079" y="1053343"/>
              <a:ext cx="1288151" cy="128815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bgerundetes Rechteck 4"/>
            <p:cNvSpPr/>
            <p:nvPr/>
          </p:nvSpPr>
          <p:spPr>
            <a:xfrm>
              <a:off x="5971961" y="1116225"/>
              <a:ext cx="1162387" cy="11623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u="sng" kern="1200" dirty="0" smtClean="0">
                  <a:latin typeface="Arial Black" panose="020B0A04020102020204" pitchFamily="34" charset="0"/>
                  <a:ea typeface="+mn-ea"/>
                  <a:cs typeface="+mn-cs"/>
                </a:rPr>
                <a:t>R</a:t>
              </a:r>
              <a:r>
                <a:rPr lang="de-DE" sz="1300" kern="1200" dirty="0" smtClean="0">
                  <a:latin typeface="Arial Black" panose="020B0A04020102020204" pitchFamily="34" charset="0"/>
                  <a:ea typeface="+mn-ea"/>
                  <a:cs typeface="+mn-cs"/>
                </a:rPr>
                <a:t>eflexion</a:t>
              </a:r>
              <a:endParaRPr lang="de-DE" sz="1300" kern="1200" dirty="0"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Gerade Verbindung 3"/>
          <p:cNvSpPr/>
          <p:nvPr/>
        </p:nvSpPr>
        <p:spPr>
          <a:xfrm rot="771429">
            <a:off x="5879517" y="4148117"/>
            <a:ext cx="978776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978776" y="0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uppieren 16"/>
          <p:cNvGrpSpPr/>
          <p:nvPr/>
        </p:nvGrpSpPr>
        <p:grpSpPr>
          <a:xfrm>
            <a:off x="6783142" y="3833304"/>
            <a:ext cx="1288151" cy="1288151"/>
            <a:chOff x="6416043" y="3274497"/>
            <a:chExt cx="1288151" cy="12881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Abgerundetes Rechteck 17"/>
            <p:cNvSpPr/>
            <p:nvPr/>
          </p:nvSpPr>
          <p:spPr>
            <a:xfrm>
              <a:off x="6416043" y="3274497"/>
              <a:ext cx="1288151" cy="128815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bgerundetes Rechteck 4"/>
            <p:cNvSpPr/>
            <p:nvPr/>
          </p:nvSpPr>
          <p:spPr>
            <a:xfrm>
              <a:off x="6478925" y="3337379"/>
              <a:ext cx="1162387" cy="11623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u="sng" kern="1200" dirty="0" smtClean="0">
                  <a:latin typeface="Arial Black" panose="020B0A04020102020204" pitchFamily="34" charset="0"/>
                  <a:ea typeface="+mn-ea"/>
                  <a:cs typeface="+mn-cs"/>
                </a:rPr>
                <a:t>E</a:t>
              </a:r>
              <a:r>
                <a:rPr lang="de-DE" sz="1300" kern="1200" dirty="0" smtClean="0">
                  <a:latin typeface="Arial Black" panose="020B0A04020102020204" pitchFamily="34" charset="0"/>
                  <a:ea typeface="+mn-ea"/>
                  <a:cs typeface="+mn-cs"/>
                </a:rPr>
                <a:t>ntdecken</a:t>
              </a:r>
              <a:endParaRPr lang="de-DE" sz="1300" kern="1200" dirty="0"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Gerade Verbindung 3"/>
          <p:cNvSpPr/>
          <p:nvPr/>
        </p:nvSpPr>
        <p:spPr>
          <a:xfrm rot="10028571">
            <a:off x="2979001" y="4148116"/>
            <a:ext cx="978776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978776" y="0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Gerade Verbindung 3"/>
          <p:cNvSpPr/>
          <p:nvPr/>
        </p:nvSpPr>
        <p:spPr>
          <a:xfrm rot="6942857">
            <a:off x="3780947" y="5257469"/>
            <a:ext cx="843604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843604" y="0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Gerade Verbindung 3"/>
          <p:cNvSpPr/>
          <p:nvPr/>
        </p:nvSpPr>
        <p:spPr>
          <a:xfrm rot="3857143">
            <a:off x="5230945" y="5247091"/>
            <a:ext cx="843604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843604" y="0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pieren 22"/>
          <p:cNvGrpSpPr/>
          <p:nvPr/>
        </p:nvGrpSpPr>
        <p:grpSpPr>
          <a:xfrm>
            <a:off x="3059818" y="5503768"/>
            <a:ext cx="1288151" cy="1288151"/>
            <a:chOff x="2717286" y="5055724"/>
            <a:chExt cx="1288151" cy="12881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Abgerundetes Rechteck 23"/>
            <p:cNvSpPr/>
            <p:nvPr/>
          </p:nvSpPr>
          <p:spPr>
            <a:xfrm>
              <a:off x="2717286" y="5055724"/>
              <a:ext cx="1288151" cy="128815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Abgerundetes Rechteck 4"/>
            <p:cNvSpPr/>
            <p:nvPr/>
          </p:nvSpPr>
          <p:spPr>
            <a:xfrm>
              <a:off x="2780168" y="5118606"/>
              <a:ext cx="1162387" cy="11623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u="sng" kern="1200" dirty="0" smtClean="0">
                  <a:latin typeface="Arial Black" panose="020B0A04020102020204" pitchFamily="34" charset="0"/>
                  <a:ea typeface="+mn-ea"/>
                  <a:cs typeface="+mn-cs"/>
                </a:rPr>
                <a:t>T</a:t>
              </a:r>
              <a:r>
                <a:rPr lang="de-DE" sz="1400" kern="1200" dirty="0" smtClean="0">
                  <a:latin typeface="Arial Black" panose="020B0A04020102020204" pitchFamily="34" charset="0"/>
                  <a:ea typeface="+mn-ea"/>
                  <a:cs typeface="+mn-cs"/>
                </a:rPr>
                <a:t>eam-fähigkeit</a:t>
              </a:r>
              <a:endParaRPr lang="de-DE" sz="1400" kern="1200" dirty="0"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4246447" y="744894"/>
            <a:ext cx="1288151" cy="1288151"/>
            <a:chOff x="3856424" y="64836"/>
            <a:chExt cx="1288151" cy="12881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Abgerundetes Rechteck 26"/>
            <p:cNvSpPr/>
            <p:nvPr/>
          </p:nvSpPr>
          <p:spPr>
            <a:xfrm>
              <a:off x="3856424" y="64836"/>
              <a:ext cx="1288151" cy="128815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Abgerundetes Rechteck 4"/>
            <p:cNvSpPr/>
            <p:nvPr/>
          </p:nvSpPr>
          <p:spPr>
            <a:xfrm>
              <a:off x="3919306" y="127718"/>
              <a:ext cx="1162387" cy="11623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u="sng" kern="1200" dirty="0" err="1" smtClean="0">
                  <a:latin typeface="Arial Black" panose="020B0A04020102020204" pitchFamily="34" charset="0"/>
                  <a:ea typeface="+mn-ea"/>
                  <a:cs typeface="+mn-cs"/>
                </a:rPr>
                <a:t>K</a:t>
              </a:r>
              <a:r>
                <a:rPr lang="de-DE" sz="1400" b="0" u="none" kern="1200" dirty="0" err="1" smtClean="0">
                  <a:latin typeface="Arial Black" panose="020B0A04020102020204" pitchFamily="34" charset="0"/>
                  <a:ea typeface="+mn-ea"/>
                  <a:cs typeface="+mn-cs"/>
                </a:rPr>
                <a:t>ommu-nikation</a:t>
              </a:r>
              <a:endParaRPr lang="de-DE" sz="1400" b="0" u="none" kern="1200" dirty="0"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5614802" y="5496211"/>
            <a:ext cx="1288151" cy="1288151"/>
            <a:chOff x="4995561" y="5055724"/>
            <a:chExt cx="1288151" cy="12881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Abgerundetes Rechteck 29"/>
            <p:cNvSpPr/>
            <p:nvPr/>
          </p:nvSpPr>
          <p:spPr>
            <a:xfrm>
              <a:off x="4995561" y="5055724"/>
              <a:ext cx="1288151" cy="128815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Abgerundetes Rechteck 4"/>
            <p:cNvSpPr/>
            <p:nvPr/>
          </p:nvSpPr>
          <p:spPr>
            <a:xfrm>
              <a:off x="5058443" y="5118606"/>
              <a:ext cx="1162387" cy="11623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b="1" u="sng" kern="1200" smtClean="0">
                  <a:latin typeface="Arial Black" panose="020B0A04020102020204" pitchFamily="34" charset="0"/>
                  <a:ea typeface="+mn-ea"/>
                  <a:cs typeface="+mn-cs"/>
                </a:rPr>
                <a:t>A</a:t>
              </a:r>
              <a:r>
                <a:rPr lang="de-DE" sz="1200" kern="1200" smtClean="0">
                  <a:latin typeface="Arial Black" panose="020B0A04020102020204" pitchFamily="34" charset="0"/>
                  <a:ea typeface="+mn-ea"/>
                  <a:cs typeface="+mn-cs"/>
                </a:rPr>
                <a:t>nwendung</a:t>
              </a:r>
              <a:endParaRPr lang="de-DE" sz="1200" kern="1200" dirty="0"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1801990" y="3775953"/>
            <a:ext cx="1288151" cy="1288151"/>
            <a:chOff x="1296805" y="3274497"/>
            <a:chExt cx="1288151" cy="12881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Abgerundetes Rechteck 32"/>
            <p:cNvSpPr/>
            <p:nvPr/>
          </p:nvSpPr>
          <p:spPr>
            <a:xfrm>
              <a:off x="1296805" y="3274497"/>
              <a:ext cx="1288151" cy="128815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Abgerundetes Rechteck 4"/>
            <p:cNvSpPr/>
            <p:nvPr/>
          </p:nvSpPr>
          <p:spPr>
            <a:xfrm>
              <a:off x="1359687" y="3337379"/>
              <a:ext cx="1162387" cy="11623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0" u="none" kern="1200" dirty="0" smtClean="0">
                  <a:latin typeface="Arial Black" panose="020B0A04020102020204" pitchFamily="34" charset="0"/>
                  <a:ea typeface="+mn-ea"/>
                  <a:cs typeface="+mn-cs"/>
                </a:rPr>
                <a:t>emotionale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u="sng" kern="1200" dirty="0" smtClean="0">
                  <a:latin typeface="Arial Black" panose="020B0A04020102020204" pitchFamily="34" charset="0"/>
                  <a:ea typeface="+mn-ea"/>
                  <a:cs typeface="+mn-cs"/>
                </a:rPr>
                <a:t>I</a:t>
              </a:r>
              <a:r>
                <a:rPr lang="de-DE" sz="1400" b="0" kern="1200" dirty="0" smtClean="0">
                  <a:latin typeface="Arial Black" panose="020B0A04020102020204" pitchFamily="34" charset="0"/>
                  <a:ea typeface="+mn-ea"/>
                  <a:cs typeface="+mn-cs"/>
                </a:rPr>
                <a:t>ntelligenz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52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14908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b="1" dirty="0" smtClean="0"/>
              <a:t>Wissen - Können - Wollen</a:t>
            </a:r>
            <a:endParaRPr lang="de-DE" sz="4000" b="1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95536" y="1796712"/>
            <a:ext cx="4163888" cy="15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Aufbau von Fachkompetenzen</a:t>
            </a:r>
          </a:p>
          <a:p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Qualität vor Quantität</a:t>
            </a:r>
          </a:p>
          <a:p>
            <a:pPr marL="0" indent="0">
              <a:buFont typeface="Arial" pitchFamily="34" charset="0"/>
              <a:buNone/>
            </a:pPr>
            <a:endParaRPr lang="de-DE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</a:pPr>
            <a:endParaRPr lang="de-DE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</a:pPr>
            <a:endParaRPr lang="de-DE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932040" y="1715272"/>
            <a:ext cx="4042792" cy="1734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Entwicklung von Selbstkompetenzen</a:t>
            </a:r>
          </a:p>
          <a:p>
            <a:r>
              <a:rPr lang="de-D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Selbstdisziplin und Optimismus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6084" y="4221088"/>
            <a:ext cx="4042792" cy="190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Aufbau von Sozialkompetenzen</a:t>
            </a:r>
          </a:p>
          <a:p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Verantwortung und Achtsamkeit</a:t>
            </a:r>
            <a:endParaRPr lang="de-DE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59424" y="4221088"/>
            <a:ext cx="4360089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Erforschung von Talenten</a:t>
            </a:r>
          </a:p>
          <a:p>
            <a:r>
              <a:rPr lang="de-D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Individuelle,  herausfordernde Lernanlässe</a:t>
            </a:r>
            <a:endParaRPr lang="de-DE" sz="2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Dirk\Desktop\FinalerEntwurf\Schullogo Gesamtschule Emmerich INTERN1 mit co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0" y="0"/>
            <a:ext cx="185864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5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1177</Words>
  <Application>Microsoft Office PowerPoint</Application>
  <PresentationFormat>Bildschirmpräsentation (4:3)</PresentationFormat>
  <Paragraphs>397</Paragraphs>
  <Slides>30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2" baseType="lpstr">
      <vt:lpstr>Larissa</vt:lpstr>
      <vt:lpstr>Microsoft PowerPoint Slide</vt:lpstr>
      <vt:lpstr>PowerPoint-Präsentation</vt:lpstr>
      <vt:lpstr>PowerPoint-Präsentation</vt:lpstr>
      <vt:lpstr>Grundlagen </vt:lpstr>
      <vt:lpstr>Abschlüsse </vt:lpstr>
      <vt:lpstr>Stufenaufbau</vt:lpstr>
      <vt:lpstr>PowerPoint-Präsentation</vt:lpstr>
      <vt:lpstr>Pädagogische Grundsäulen</vt:lpstr>
      <vt:lpstr>                 Kompetenzorientierung: Zu vielem fähig sein</vt:lpstr>
      <vt:lpstr>Wissen - Können - Wollen</vt:lpstr>
      <vt:lpstr>Organisation</vt:lpstr>
      <vt:lpstr>Entdecken - Üben - Erholen</vt:lpstr>
      <vt:lpstr>Entdecken - Üben - Erholen</vt:lpstr>
      <vt:lpstr>Entdecken – Üben - Erholen</vt:lpstr>
      <vt:lpstr>Leistungsrückmeldung</vt:lpstr>
      <vt:lpstr>PowerPoint-Präsentation</vt:lpstr>
      <vt:lpstr>Lernanlässe konkret</vt:lpstr>
      <vt:lpstr>Besondere Lernanlässe konkret</vt:lpstr>
      <vt:lpstr>Förderung konkret </vt:lpstr>
      <vt:lpstr>Was bedeutet das  Konzept auch ?</vt:lpstr>
      <vt:lpstr>Was bedeutet der Ganztag?</vt:lpstr>
      <vt:lpstr>Unterrichtszeiten</vt:lpstr>
      <vt:lpstr>Tagesrhythmus</vt:lpstr>
      <vt:lpstr>Exemplarischer Stundenplan Stufe 5/6</vt:lpstr>
      <vt:lpstr>Organisationspflichten</vt:lpstr>
      <vt:lpstr>Schulleitung </vt:lpstr>
      <vt:lpstr>Gebäudeorganisation aktuell</vt:lpstr>
      <vt:lpstr>iPad &amp; Co.</vt:lpstr>
      <vt:lpstr>Krankmeldung</vt:lpstr>
      <vt:lpstr>Umgang mit schwierigen Unterrichtssituationen</vt:lpstr>
      <vt:lpstr>Parken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Dirk Matze</dc:creator>
  <cp:lastModifiedBy>Christiane Feldmann</cp:lastModifiedBy>
  <cp:revision>63</cp:revision>
  <cp:lastPrinted>2017-11-25T08:07:31Z</cp:lastPrinted>
  <dcterms:created xsi:type="dcterms:W3CDTF">2015-11-15T17:29:54Z</dcterms:created>
  <dcterms:modified xsi:type="dcterms:W3CDTF">2021-08-03T12:35:26Z</dcterms:modified>
</cp:coreProperties>
</file>